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256" r:id="rId67"/>
    <p:sldId id="322" r:id="rId68"/>
    <p:sldId id="321" r:id="rId69"/>
    <p:sldId id="324" r:id="rId70"/>
    <p:sldId id="325" r:id="rId71"/>
    <p:sldId id="326" r:id="rId72"/>
    <p:sldId id="323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9" r:id="rId85"/>
    <p:sldId id="342" r:id="rId86"/>
    <p:sldId id="343" r:id="rId87"/>
    <p:sldId id="344" r:id="rId88"/>
    <p:sldId id="345" r:id="rId89"/>
    <p:sldId id="340" r:id="rId90"/>
    <p:sldId id="341" r:id="rId91"/>
    <p:sldId id="338" r:id="rId92"/>
    <p:sldId id="357" r:id="rId93"/>
    <p:sldId id="346" r:id="rId94"/>
    <p:sldId id="347" r:id="rId95"/>
    <p:sldId id="362" r:id="rId96"/>
    <p:sldId id="363" r:id="rId97"/>
    <p:sldId id="364" r:id="rId98"/>
    <p:sldId id="358" r:id="rId99"/>
    <p:sldId id="361" r:id="rId100"/>
    <p:sldId id="359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1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82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659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021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83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6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177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54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42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66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18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7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2571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15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355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6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621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96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652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455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452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416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2986-92F5-4E1B-81FC-33A0A9228B6D}" type="datetimeFigureOut">
              <a:rPr lang="th-TH" smtClean="0"/>
              <a:t>10/09/61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D3BBE-C976-440A-BDE1-7A7363C3493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530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9/10/2018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5221" y="5301208"/>
            <a:ext cx="4008779" cy="1440160"/>
          </a:xfrm>
        </p:spPr>
        <p:txBody>
          <a:bodyPr numCol="1"/>
          <a:lstStyle/>
          <a:p>
            <a:r>
              <a:rPr lang="en-US" sz="11500" b="1" smtClean="0">
                <a:solidFill>
                  <a:srgbClr val="C00000"/>
                </a:solidFill>
              </a:rPr>
              <a:t>RT-BOT</a:t>
            </a:r>
            <a:endParaRPr lang="th-TH" sz="115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22" y="4653136"/>
            <a:ext cx="5767314" cy="720080"/>
          </a:xfrm>
        </p:spPr>
        <p:txBody>
          <a:bodyPr>
            <a:normAutofit fontScale="85000" lnSpcReduction="20000"/>
          </a:bodyPr>
          <a:lstStyle/>
          <a:p>
            <a:r>
              <a:rPr lang="th-TH" sz="6000" b="1" dirty="0" smtClean="0"/>
              <a:t>การใช้</a:t>
            </a:r>
            <a:r>
              <a:rPr lang="th-TH" sz="6000" b="1" smtClean="0"/>
              <a:t>งานหุ่นยนต์</a:t>
            </a:r>
            <a:endParaRPr lang="th-TH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5097">
            <a:off x="3317089" y="-76576"/>
            <a:ext cx="5982494" cy="4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2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99992" cy="765253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th-TH" sz="4400" b="1" smtClean="0">
                <a:solidFill>
                  <a:schemeClr val="bg1"/>
                </a:solidFill>
              </a:rPr>
              <a:t>ขั้นตอนติดตั้งโปรแกรม</a:t>
            </a:r>
            <a:endParaRPr lang="th-TH" sz="4400" b="1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/>
          <p:cNvSpPr txBox="1">
            <a:spLocks/>
          </p:cNvSpPr>
          <p:nvPr/>
        </p:nvSpPr>
        <p:spPr>
          <a:xfrm>
            <a:off x="8382000" y="6492875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981278"/>
            <a:ext cx="3054489" cy="2375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85" y="981279"/>
            <a:ext cx="3054488" cy="237571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82109" y="1849888"/>
            <a:ext cx="720080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26" name="Straight Arrow Connector 25"/>
          <p:cNvCxnSpPr>
            <a:stCxn id="25" idx="3"/>
          </p:cNvCxnSpPr>
          <p:nvPr/>
        </p:nvCxnSpPr>
        <p:spPr>
          <a:xfrm flipV="1">
            <a:off x="4002189" y="1340768"/>
            <a:ext cx="929851" cy="6891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73" y="993004"/>
            <a:ext cx="3024336" cy="23522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0" y="3789041"/>
            <a:ext cx="3077125" cy="2393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13" y="3789041"/>
            <a:ext cx="3047060" cy="23699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93412" y="3789041"/>
            <a:ext cx="2878658" cy="18158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b="1">
                <a:solidFill>
                  <a:prstClr val="black"/>
                </a:solidFill>
              </a:rPr>
              <a:t>เมื่อจบขั้นตอนนี้จะมีหน้าต่าง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ติดตั้งไดรเวอร์</a:t>
            </a:r>
          </a:p>
          <a:p>
            <a:pPr>
              <a:defRPr/>
            </a:pPr>
            <a:r>
              <a:rPr lang="th-TH" b="1">
                <a:solidFill>
                  <a:srgbClr val="FF0000"/>
                </a:solidFill>
              </a:rPr>
              <a:t>ห้ามกด </a:t>
            </a:r>
            <a:r>
              <a:rPr lang="en-US" b="1">
                <a:solidFill>
                  <a:srgbClr val="FF0000"/>
                </a:solidFill>
              </a:rPr>
              <a:t>Cancel</a:t>
            </a:r>
          </a:p>
          <a:p>
            <a:pPr>
              <a:defRPr/>
            </a:pP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37822" r="68584" b="45155"/>
          <a:stretch/>
        </p:blipFill>
        <p:spPr>
          <a:xfrm>
            <a:off x="4758715" y="476672"/>
            <a:ext cx="1633660" cy="768743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4202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3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205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60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2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102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00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31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18457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43808" y="6137612"/>
            <a:ext cx="662473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C00000"/>
                </a:solidFill>
              </a:rPr>
              <a:t>เพื่อให้คอมพิวเตอร์รู้จักกับบอร์ด </a:t>
            </a:r>
            <a:r>
              <a:rPr lang="en-US" sz="3600" b="1">
                <a:solidFill>
                  <a:srgbClr val="C00000"/>
                </a:solidFill>
              </a:rPr>
              <a:t>ATX2</a:t>
            </a:r>
            <a:endParaRPr lang="th-TH" sz="3600" b="1">
              <a:solidFill>
                <a:srgbClr val="C00000"/>
              </a:solidFill>
            </a:endParaRPr>
          </a:p>
        </p:txBody>
      </p:sp>
      <p:pic>
        <p:nvPicPr>
          <p:cNvPr id="2050" name="Picture 2" descr="http://img.misco.eu/resources/images/products/106/CTG/81/81580/81580_1600x1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0" y="4068740"/>
            <a:ext cx="2346314" cy="23463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8" y="869629"/>
            <a:ext cx="3758097" cy="2922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69629"/>
            <a:ext cx="3816424" cy="2968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47" y="4068740"/>
            <a:ext cx="4518705" cy="1957752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449999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ขั้นตอนติดตั้งไดรเวอร์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4624"/>
            <a:ext cx="42839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ขั้นตอนติดตั้งไดรเวอร์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2371725" cy="2562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08" y="4078510"/>
            <a:ext cx="1981200" cy="1228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3" y="1628800"/>
            <a:ext cx="3720414" cy="4464496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flipV="1">
            <a:off x="971600" y="3957650"/>
            <a:ext cx="1193179" cy="98351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499992" y="4449408"/>
            <a:ext cx="677080" cy="49175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Picture 5" descr="Robo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765252"/>
            <a:ext cx="8706016" cy="6092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449999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smtClean="0">
                <a:solidFill>
                  <a:prstClr val="white"/>
                </a:solidFill>
              </a:rPr>
              <a:t>ROBOT MINDMAP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84838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067944" y="1047261"/>
            <a:ext cx="446449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3300"/>
                </a:solidFill>
              </a:rPr>
              <a:t>void setup() </a:t>
            </a:r>
          </a:p>
          <a:p>
            <a:r>
              <a:rPr lang="en-US" sz="4000" b="1">
                <a:solidFill>
                  <a:prstClr val="black"/>
                </a:solidFill>
              </a:rPr>
              <a:t>{</a:t>
            </a:r>
          </a:p>
          <a:p>
            <a:endParaRPr lang="en-US" sz="4000" b="1">
              <a:solidFill>
                <a:prstClr val="black"/>
              </a:solidFill>
            </a:endParaRPr>
          </a:p>
          <a:p>
            <a:r>
              <a:rPr lang="en-US" sz="4000" b="1">
                <a:solidFill>
                  <a:prstClr val="black"/>
                </a:solidFill>
              </a:rPr>
              <a:t>}</a:t>
            </a:r>
          </a:p>
          <a:p>
            <a:r>
              <a:rPr lang="en-US" sz="4000" b="1">
                <a:solidFill>
                  <a:srgbClr val="FF3300"/>
                </a:solidFill>
              </a:rPr>
              <a:t>void loop() </a:t>
            </a:r>
          </a:p>
          <a:p>
            <a:r>
              <a:rPr lang="en-US" sz="4000" b="1">
                <a:solidFill>
                  <a:prstClr val="black"/>
                </a:solidFill>
              </a:rPr>
              <a:t>{</a:t>
            </a:r>
          </a:p>
          <a:p>
            <a:endParaRPr lang="en-US" sz="4000" b="1">
              <a:solidFill>
                <a:prstClr val="black"/>
              </a:solidFill>
            </a:endParaRPr>
          </a:p>
          <a:p>
            <a:r>
              <a:rPr lang="en-US" sz="4000" b="1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8" name="สี่เหลี่ยมผืนผ้า 9"/>
          <p:cNvSpPr>
            <a:spLocks noChangeArrowheads="1"/>
          </p:cNvSpPr>
          <p:nvPr/>
        </p:nvSpPr>
        <p:spPr bwMode="auto">
          <a:xfrm>
            <a:off x="4452402" y="2309973"/>
            <a:ext cx="44115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3200" b="1">
                <a:solidFill>
                  <a:srgbClr val="00B0F0"/>
                </a:solidFill>
              </a:rPr>
              <a:t>สำหรับกำหนดค่า เกิดขึ้นครั้งเดียว</a:t>
            </a:r>
          </a:p>
        </p:txBody>
      </p:sp>
      <p:sp>
        <p:nvSpPr>
          <p:cNvPr id="9" name="สี่เหลี่ยมผืนผ้า 10"/>
          <p:cNvSpPr>
            <a:spLocks noChangeArrowheads="1"/>
          </p:cNvSpPr>
          <p:nvPr/>
        </p:nvSpPr>
        <p:spPr bwMode="auto">
          <a:xfrm>
            <a:off x="4472990" y="4827590"/>
            <a:ext cx="44115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3200" b="1">
                <a:solidFill>
                  <a:srgbClr val="00B0F0"/>
                </a:solidFill>
              </a:rPr>
              <a:t>โปรแกรมหลักทำงานต่อเนื่อง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0841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รูปแบบของโปรแกรม </a:t>
            </a:r>
            <a:r>
              <a:rPr lang="en-US" sz="4400" b="1" smtClean="0">
                <a:solidFill>
                  <a:prstClr val="white"/>
                </a:solidFill>
              </a:rPr>
              <a:t>Arduino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" r="51750" b="40797"/>
          <a:stretch/>
        </p:blipFill>
        <p:spPr>
          <a:xfrm>
            <a:off x="107504" y="1015993"/>
            <a:ext cx="3709211" cy="5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03114" y="1277888"/>
            <a:ext cx="3990385" cy="5021774"/>
            <a:chOff x="3686402" y="355044"/>
            <a:chExt cx="4410631" cy="5550640"/>
          </a:xfrm>
        </p:grpSpPr>
        <p:sp>
          <p:nvSpPr>
            <p:cNvPr id="6" name="Oval 5"/>
            <p:cNvSpPr/>
            <p:nvPr/>
          </p:nvSpPr>
          <p:spPr>
            <a:xfrm>
              <a:off x="4249374" y="355044"/>
              <a:ext cx="2448272" cy="1057732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B0F0"/>
                  </a:solidFill>
                </a:rPr>
                <a:t>START</a:t>
              </a:r>
              <a:endParaRPr lang="th-TH" sz="4000" b="1">
                <a:solidFill>
                  <a:srgbClr val="00B0F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686403" y="2204864"/>
              <a:ext cx="3574215" cy="100811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b="1">
                  <a:solidFill>
                    <a:prstClr val="white"/>
                  </a:solidFill>
                </a:rPr>
                <a:t>ทำงานใน </a:t>
              </a:r>
              <a:r>
                <a:rPr lang="en-US" sz="4400" b="1">
                  <a:solidFill>
                    <a:prstClr val="white"/>
                  </a:solidFill>
                </a:rPr>
                <a:t>Setup</a:t>
              </a:r>
              <a:endParaRPr lang="th-TH" sz="4400" b="1">
                <a:solidFill>
                  <a:prstClr val="white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86402" y="4365104"/>
              <a:ext cx="3574215" cy="100811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b="1">
                  <a:solidFill>
                    <a:prstClr val="white"/>
                  </a:solidFill>
                </a:rPr>
                <a:t>ทำงานใน </a:t>
              </a:r>
              <a:r>
                <a:rPr lang="en-US" sz="4400" b="1">
                  <a:solidFill>
                    <a:prstClr val="white"/>
                  </a:solidFill>
                </a:rPr>
                <a:t>Loop</a:t>
              </a:r>
              <a:endParaRPr lang="th-TH" sz="4400" b="1">
                <a:solidFill>
                  <a:prstClr val="white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4"/>
              <a:endCxn id="7" idx="0"/>
            </p:cNvCxnSpPr>
            <p:nvPr/>
          </p:nvCxnSpPr>
          <p:spPr>
            <a:xfrm>
              <a:off x="5473510" y="1412776"/>
              <a:ext cx="1" cy="7920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8" idx="0"/>
            </p:cNvCxnSpPr>
            <p:nvPr/>
          </p:nvCxnSpPr>
          <p:spPr>
            <a:xfrm flipH="1">
              <a:off x="5473510" y="3212976"/>
              <a:ext cx="1" cy="11521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18558" y="3747399"/>
              <a:ext cx="257847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473511" y="5877272"/>
              <a:ext cx="257847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070881" y="3717033"/>
              <a:ext cx="0" cy="218865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8" idx="2"/>
            </p:cNvCxnSpPr>
            <p:nvPr/>
          </p:nvCxnSpPr>
          <p:spPr>
            <a:xfrm flipH="1" flipV="1">
              <a:off x="5473510" y="5373216"/>
              <a:ext cx="1" cy="53246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60841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รูปแบบของโปรแกรม </a:t>
            </a:r>
            <a:r>
              <a:rPr lang="en-US" sz="4400" b="1" smtClean="0">
                <a:solidFill>
                  <a:prstClr val="white"/>
                </a:solidFill>
              </a:rPr>
              <a:t>Arduino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882047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ตรวจสอบว่าเลือกบอร์ด </a:t>
            </a:r>
            <a:r>
              <a:rPr lang="en-US" sz="4400" b="1" smtClean="0">
                <a:solidFill>
                  <a:prstClr val="white"/>
                </a:solidFill>
              </a:rPr>
              <a:t>ATX2 </a:t>
            </a:r>
            <a:r>
              <a:rPr lang="th-TH" sz="4400" b="1" smtClean="0">
                <a:solidFill>
                  <a:prstClr val="white"/>
                </a:solidFill>
              </a:rPr>
              <a:t>แล้ว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/>
          <a:stretch/>
        </p:blipFill>
        <p:spPr>
          <a:xfrm>
            <a:off x="181794" y="1268760"/>
            <a:ext cx="8494661" cy="43763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63096" y="5229200"/>
            <a:ext cx="4930450" cy="34003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7349" b="7821"/>
          <a:stretch/>
        </p:blipFill>
        <p:spPr>
          <a:xfrm>
            <a:off x="539552" y="1274261"/>
            <a:ext cx="6142091" cy="1943100"/>
          </a:xfrm>
          <a:prstGeom prst="round2DiagRect">
            <a:avLst>
              <a:gd name="adj1" fmla="val 9314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37227" y="2643976"/>
            <a:ext cx="3744416" cy="646331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สายเชื่อมต่อแบตเตอรี่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26" y="4030863"/>
            <a:ext cx="5918741" cy="20220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809435" y="5661248"/>
            <a:ext cx="3744416" cy="646331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แบตเตอรี่ </a:t>
            </a:r>
            <a:r>
              <a:rPr lang="en-US" sz="3600" b="1">
                <a:solidFill>
                  <a:srgbClr val="C00000"/>
                </a:solidFill>
              </a:rPr>
              <a:t>Li-Po</a:t>
            </a:r>
            <a:endParaRPr lang="th-TH" sz="36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1412776"/>
            <a:ext cx="1584176" cy="1200329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แดง บวก</a:t>
            </a:r>
          </a:p>
          <a:p>
            <a:pPr algn="r">
              <a:defRPr/>
            </a:pPr>
            <a:r>
              <a:rPr lang="th-TH" sz="3600" b="1">
                <a:solidFill>
                  <a:prstClr val="black"/>
                </a:solidFill>
              </a:rPr>
              <a:t>ดำ ลบ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26743"/>
            <a:ext cx="2699792" cy="2308324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2 เซล 7.4</a:t>
            </a:r>
            <a:r>
              <a:rPr lang="en-US" sz="3600" b="1">
                <a:solidFill>
                  <a:srgbClr val="C00000"/>
                </a:solidFill>
              </a:rPr>
              <a:t>V</a:t>
            </a:r>
            <a:endParaRPr lang="th-TH" sz="3600" b="1">
              <a:solidFill>
                <a:srgbClr val="C00000"/>
              </a:solidFill>
            </a:endParaRPr>
          </a:p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กระแส 1100</a:t>
            </a:r>
            <a:r>
              <a:rPr lang="en-US" sz="3600" b="1">
                <a:solidFill>
                  <a:srgbClr val="C00000"/>
                </a:solidFill>
              </a:rPr>
              <a:t>mA</a:t>
            </a:r>
          </a:p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จ่ายกระแส 30 เท่า</a:t>
            </a:r>
          </a:p>
          <a:p>
            <a:pPr algn="r">
              <a:defRPr/>
            </a:pPr>
            <a:r>
              <a:rPr lang="th-TH" sz="3600" b="1">
                <a:solidFill>
                  <a:srgbClr val="C00000"/>
                </a:solidFill>
              </a:rPr>
              <a:t>ชาร์จ 5 เท่า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377991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แบตเตอรี่และขั้วต่อ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01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279874"/>
            <a:ext cx="2880320" cy="2308324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th-TH" sz="3600" b="1">
                <a:solidFill>
                  <a:srgbClr val="002060"/>
                </a:solidFill>
              </a:rPr>
              <a:t>2 เซล 7.4</a:t>
            </a:r>
            <a:r>
              <a:rPr lang="en-US" sz="3600" b="1">
                <a:solidFill>
                  <a:srgbClr val="002060"/>
                </a:solidFill>
              </a:rPr>
              <a:t>V</a:t>
            </a:r>
            <a:endParaRPr lang="th-TH" sz="3600" b="1">
              <a:solidFill>
                <a:srgbClr val="002060"/>
              </a:solidFill>
            </a:endParaRPr>
          </a:p>
          <a:p>
            <a:pPr algn="r">
              <a:defRPr/>
            </a:pPr>
            <a:r>
              <a:rPr lang="th-TH" sz="3600" b="1">
                <a:solidFill>
                  <a:srgbClr val="002060"/>
                </a:solidFill>
              </a:rPr>
              <a:t>กระแส 1100</a:t>
            </a:r>
            <a:r>
              <a:rPr lang="en-US" sz="3600" b="1">
                <a:solidFill>
                  <a:srgbClr val="002060"/>
                </a:solidFill>
              </a:rPr>
              <a:t>mAh</a:t>
            </a:r>
          </a:p>
          <a:p>
            <a:pPr algn="r">
              <a:defRPr/>
            </a:pPr>
            <a:r>
              <a:rPr lang="th-TH" sz="3600" b="1">
                <a:solidFill>
                  <a:srgbClr val="002060"/>
                </a:solidFill>
              </a:rPr>
              <a:t>จ่ายกระแส 30 เท่า</a:t>
            </a:r>
          </a:p>
          <a:p>
            <a:pPr algn="r">
              <a:defRPr/>
            </a:pPr>
            <a:r>
              <a:rPr lang="th-TH" sz="3600" b="1">
                <a:solidFill>
                  <a:srgbClr val="002060"/>
                </a:solidFill>
              </a:rPr>
              <a:t>ชาร์จ 5 เท่า</a:t>
            </a:r>
          </a:p>
        </p:txBody>
      </p:sp>
      <p:pic>
        <p:nvPicPr>
          <p:cNvPr id="2050" name="Picture 2" descr="D:\Blogger\Image\Batt Li-Po 1100mAh 7.4V Label 6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6" t="14735" r="15561" b="15938"/>
          <a:stretch/>
        </p:blipFill>
        <p:spPr bwMode="auto">
          <a:xfrm>
            <a:off x="3112347" y="1052736"/>
            <a:ext cx="6007975" cy="31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687625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รายละเอียดแบตเตอรี่ ลิเธียม-โพลิเมอร์</a:t>
            </a:r>
            <a:endParaRPr lang="th-TH" sz="44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373" y="4360361"/>
            <a:ext cx="5418050" cy="646331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002060"/>
                </a:solidFill>
              </a:rPr>
              <a:t>1 เซล 3.7</a:t>
            </a:r>
            <a:r>
              <a:rPr lang="en-US" sz="3600" b="1">
                <a:solidFill>
                  <a:srgbClr val="002060"/>
                </a:solidFill>
              </a:rPr>
              <a:t>V </a:t>
            </a:r>
            <a:r>
              <a:rPr lang="th-TH" sz="3600" b="1">
                <a:solidFill>
                  <a:srgbClr val="002060"/>
                </a:solidFill>
              </a:rPr>
              <a:t>อนุกรมกัน</a:t>
            </a:r>
            <a:r>
              <a:rPr lang="en-US" sz="3600" b="1">
                <a:solidFill>
                  <a:srgbClr val="002060"/>
                </a:solidFill>
              </a:rPr>
              <a:t> 2 </a:t>
            </a:r>
            <a:r>
              <a:rPr lang="th-TH" sz="3600" b="1">
                <a:solidFill>
                  <a:srgbClr val="002060"/>
                </a:solidFill>
              </a:rPr>
              <a:t>เซล </a:t>
            </a:r>
            <a:r>
              <a:rPr lang="en-US" sz="3600" b="1">
                <a:solidFill>
                  <a:srgbClr val="002060"/>
                </a:solidFill>
              </a:rPr>
              <a:t>= </a:t>
            </a:r>
            <a:r>
              <a:rPr lang="th-TH" sz="3600" b="1">
                <a:solidFill>
                  <a:srgbClr val="002060"/>
                </a:solidFill>
              </a:rPr>
              <a:t> 7.4</a:t>
            </a:r>
            <a:r>
              <a:rPr lang="en-US" sz="3600" b="1">
                <a:solidFill>
                  <a:srgbClr val="002060"/>
                </a:solidFill>
              </a:rPr>
              <a:t>V</a:t>
            </a:r>
            <a:endParaRPr lang="th-TH" sz="3600" b="1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6" y="5653205"/>
            <a:ext cx="8208912" cy="1200329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FF0000"/>
                </a:solidFill>
              </a:rPr>
              <a:t>จ่ายกระแสชั่วขณะได้ </a:t>
            </a:r>
            <a:r>
              <a:rPr lang="en-US" sz="3600" b="1">
                <a:solidFill>
                  <a:srgbClr val="FF0000"/>
                </a:solidFill>
              </a:rPr>
              <a:t>1100 x 30 = 33000mA   O_o!</a:t>
            </a:r>
          </a:p>
          <a:p>
            <a:pPr>
              <a:defRPr/>
            </a:pPr>
            <a:r>
              <a:rPr lang="th-TH" sz="3600" b="1">
                <a:solidFill>
                  <a:srgbClr val="002060"/>
                </a:solidFill>
              </a:rPr>
              <a:t>ชาร์จได้ 5 เท่า </a:t>
            </a:r>
            <a:r>
              <a:rPr lang="en-US" sz="3600" b="1">
                <a:solidFill>
                  <a:srgbClr val="002060"/>
                </a:solidFill>
              </a:rPr>
              <a:t>1100x5 = 5500mA </a:t>
            </a:r>
            <a:r>
              <a:rPr lang="th-TH" sz="3600" b="1">
                <a:solidFill>
                  <a:srgbClr val="002060"/>
                </a:solidFill>
              </a:rPr>
              <a:t> ใช้เวลาประมาณ 20 นาที</a:t>
            </a:r>
            <a:r>
              <a:rPr lang="en-US" sz="3600" b="1">
                <a:solidFill>
                  <a:srgbClr val="002060"/>
                </a:solidFill>
              </a:rPr>
              <a:t> </a:t>
            </a:r>
            <a:endParaRPr lang="th-TH" sz="3600" b="1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46" y="5006874"/>
            <a:ext cx="9306482" cy="646331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002060"/>
                </a:solidFill>
              </a:rPr>
              <a:t>จ่ายไฟ 1100 </a:t>
            </a:r>
            <a:r>
              <a:rPr lang="en-US" sz="3600" b="1">
                <a:solidFill>
                  <a:srgbClr val="002060"/>
                </a:solidFill>
              </a:rPr>
              <a:t>mA </a:t>
            </a:r>
            <a:r>
              <a:rPr lang="th-TH" sz="3600" b="1">
                <a:solidFill>
                  <a:srgbClr val="002060"/>
                </a:solidFill>
              </a:rPr>
              <a:t>ต่อเนื่องได้ประมาณ 1 ชั่วโมง</a:t>
            </a:r>
          </a:p>
        </p:txBody>
      </p:sp>
    </p:spTree>
    <p:extLst>
      <p:ext uri="{BB962C8B-B14F-4D97-AF65-F5344CB8AC3E}">
        <p14:creationId xmlns:p14="http://schemas.microsoft.com/office/powerpoint/2010/main" val="30117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47157"/>
            <a:ext cx="5315191" cy="39604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45232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ติดตั้งแบตเตอรี่กับหุ่นยนต์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329737"/>
            <a:ext cx="5076056" cy="3524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ลูกศรขวาท้ายบาก 4"/>
          <p:cNvSpPr/>
          <p:nvPr/>
        </p:nvSpPr>
        <p:spPr>
          <a:xfrm rot="5400000">
            <a:off x="1054992" y="2017306"/>
            <a:ext cx="873125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7" name="สี่เหลี่ยมผืนผ้ามุมมน 7"/>
          <p:cNvSpPr/>
          <p:nvPr/>
        </p:nvSpPr>
        <p:spPr>
          <a:xfrm>
            <a:off x="148530" y="802910"/>
            <a:ext cx="2592090" cy="971187"/>
          </a:xfrm>
          <a:prstGeom prst="roundRect">
            <a:avLst/>
          </a:prstGeom>
          <a:solidFill>
            <a:srgbClr val="92D05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950" y="965337"/>
            <a:ext cx="2381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รู้จัก </a:t>
            </a:r>
            <a:r>
              <a:rPr lang="en-US" sz="3600" b="1">
                <a:solidFill>
                  <a:prstClr val="white"/>
                </a:solidFill>
              </a:rPr>
              <a:t>ATX2</a:t>
            </a:r>
            <a:endParaRPr lang="th-TH" sz="3600" b="1">
              <a:solidFill>
                <a:prstClr val="white"/>
              </a:solidFill>
            </a:endParaRPr>
          </a:p>
        </p:txBody>
      </p:sp>
      <p:sp>
        <p:nvSpPr>
          <p:cNvPr id="13" name="สี่เหลี่ยมผืนผ้ามุมมน 7"/>
          <p:cNvSpPr/>
          <p:nvPr/>
        </p:nvSpPr>
        <p:spPr>
          <a:xfrm>
            <a:off x="195510" y="2792318"/>
            <a:ext cx="2592090" cy="1362756"/>
          </a:xfrm>
          <a:prstGeom prst="roundRect">
            <a:avLst/>
          </a:prstGeom>
          <a:solidFill>
            <a:srgbClr val="00B05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930" y="2954745"/>
            <a:ext cx="2381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เขียนโปรแกรม </a:t>
            </a:r>
            <a:r>
              <a:rPr lang="en-US" sz="3600" b="1">
                <a:solidFill>
                  <a:prstClr val="white"/>
                </a:solidFill>
              </a:rPr>
              <a:t>Arduino</a:t>
            </a:r>
            <a:endParaRPr lang="th-TH" sz="3600" b="1">
              <a:solidFill>
                <a:prstClr val="white"/>
              </a:solidFill>
            </a:endParaRPr>
          </a:p>
        </p:txBody>
      </p:sp>
      <p:sp>
        <p:nvSpPr>
          <p:cNvPr id="15" name="สี่เหลี่ยมผืนผ้ามุมมน 7"/>
          <p:cNvSpPr/>
          <p:nvPr/>
        </p:nvSpPr>
        <p:spPr>
          <a:xfrm>
            <a:off x="154930" y="5155008"/>
            <a:ext cx="2875930" cy="1362756"/>
          </a:xfrm>
          <a:prstGeom prst="roundRect">
            <a:avLst/>
          </a:prstGeom>
          <a:solidFill>
            <a:srgbClr val="00B0F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350" y="5317435"/>
            <a:ext cx="2698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หุ่นยนต์เคลื่อนที่อย่างง่าย</a:t>
            </a:r>
          </a:p>
        </p:txBody>
      </p:sp>
      <p:sp>
        <p:nvSpPr>
          <p:cNvPr id="17" name="ลูกศรขวาท้ายบาก 16"/>
          <p:cNvSpPr/>
          <p:nvPr/>
        </p:nvSpPr>
        <p:spPr>
          <a:xfrm rot="5400000">
            <a:off x="1054992" y="4448421"/>
            <a:ext cx="873125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8" name="สี่เหลี่ยมผืนผ้ามุมมน 7"/>
          <p:cNvSpPr/>
          <p:nvPr/>
        </p:nvSpPr>
        <p:spPr>
          <a:xfrm>
            <a:off x="3694484" y="5226194"/>
            <a:ext cx="2389684" cy="1362756"/>
          </a:xfrm>
          <a:prstGeom prst="roundRect">
            <a:avLst/>
          </a:prstGeom>
          <a:solidFill>
            <a:srgbClr val="0070C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9904" y="5388621"/>
            <a:ext cx="2418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หุ่นยนต์เดิน</a:t>
            </a:r>
          </a:p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ตามเส้น</a:t>
            </a:r>
          </a:p>
        </p:txBody>
      </p:sp>
      <p:sp>
        <p:nvSpPr>
          <p:cNvPr id="20" name="สี่เหลี่ยมผืนผ้ามุมมน 7"/>
          <p:cNvSpPr/>
          <p:nvPr/>
        </p:nvSpPr>
        <p:spPr>
          <a:xfrm>
            <a:off x="3192359" y="3822507"/>
            <a:ext cx="2875930" cy="830365"/>
          </a:xfrm>
          <a:prstGeom prst="roundRect">
            <a:avLst/>
          </a:prstGeom>
          <a:solidFill>
            <a:srgbClr val="00206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7779" y="3984934"/>
            <a:ext cx="2698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 </a:t>
            </a:r>
            <a:r>
              <a:rPr lang="en-US" sz="3600" b="1">
                <a:solidFill>
                  <a:prstClr val="white"/>
                </a:solidFill>
              </a:rPr>
              <a:t>Gripper</a:t>
            </a:r>
            <a:endParaRPr lang="th-TH" sz="3600" b="1">
              <a:solidFill>
                <a:prstClr val="white"/>
              </a:solidFill>
            </a:endParaRPr>
          </a:p>
        </p:txBody>
      </p:sp>
      <p:sp>
        <p:nvSpPr>
          <p:cNvPr id="22" name="สี่เหลี่ยมผืนผ้ามุมมน 7"/>
          <p:cNvSpPr/>
          <p:nvPr/>
        </p:nvSpPr>
        <p:spPr>
          <a:xfrm>
            <a:off x="3187671" y="1830485"/>
            <a:ext cx="2875930" cy="1362756"/>
          </a:xfrm>
          <a:prstGeom prst="roundRect">
            <a:avLst/>
          </a:prstGeom>
          <a:solidFill>
            <a:srgbClr val="7030A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3091" y="1992912"/>
            <a:ext cx="2698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โมดูล</a:t>
            </a:r>
          </a:p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อัลตร้าโซนิก</a:t>
            </a:r>
          </a:p>
        </p:txBody>
      </p:sp>
      <p:sp>
        <p:nvSpPr>
          <p:cNvPr id="24" name="ลูกศรขวาท้ายบาก 23"/>
          <p:cNvSpPr/>
          <p:nvPr/>
        </p:nvSpPr>
        <p:spPr>
          <a:xfrm>
            <a:off x="3146818" y="5737166"/>
            <a:ext cx="43656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6" name="ลูกศรขวาท้ายบาก 25"/>
          <p:cNvSpPr/>
          <p:nvPr/>
        </p:nvSpPr>
        <p:spPr>
          <a:xfrm rot="16739073">
            <a:off x="4335462" y="4630086"/>
            <a:ext cx="43656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7" name="ลูกศรขวาท้ายบาก 26"/>
          <p:cNvSpPr/>
          <p:nvPr/>
        </p:nvSpPr>
        <p:spPr>
          <a:xfrm>
            <a:off x="6047100" y="394250"/>
            <a:ext cx="43656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8" name="สี่เหลี่ยมผืนผ้ามุมมน 7"/>
          <p:cNvSpPr/>
          <p:nvPr/>
        </p:nvSpPr>
        <p:spPr>
          <a:xfrm>
            <a:off x="3462954" y="156579"/>
            <a:ext cx="2389684" cy="811178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68374" y="319006"/>
            <a:ext cx="24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prstClr val="white"/>
                </a:solidFill>
              </a:rPr>
              <a:t>Encoder</a:t>
            </a:r>
            <a:endParaRPr lang="th-TH" sz="3600" b="1">
              <a:solidFill>
                <a:prstClr val="white"/>
              </a:solidFill>
            </a:endParaRPr>
          </a:p>
        </p:txBody>
      </p:sp>
      <p:sp>
        <p:nvSpPr>
          <p:cNvPr id="31" name="สี่เหลี่ยมผืนผ้ามุมมน 7"/>
          <p:cNvSpPr/>
          <p:nvPr/>
        </p:nvSpPr>
        <p:spPr>
          <a:xfrm>
            <a:off x="6546610" y="180296"/>
            <a:ext cx="2389684" cy="870994"/>
          </a:xfrm>
          <a:prstGeom prst="roundRect">
            <a:avLst/>
          </a:prstGeom>
          <a:solidFill>
            <a:srgbClr val="FF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2030" y="342723"/>
            <a:ext cx="24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การเขียนเมนู</a:t>
            </a:r>
          </a:p>
        </p:txBody>
      </p:sp>
      <p:sp>
        <p:nvSpPr>
          <p:cNvPr id="33" name="ลูกศรขวาท้ายบาก 32"/>
          <p:cNvSpPr/>
          <p:nvPr/>
        </p:nvSpPr>
        <p:spPr>
          <a:xfrm rot="5400000">
            <a:off x="7621210" y="1036919"/>
            <a:ext cx="338947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4" name="สี่เหลี่ยมผืนผ้ามุมมน 7"/>
          <p:cNvSpPr/>
          <p:nvPr/>
        </p:nvSpPr>
        <p:spPr>
          <a:xfrm>
            <a:off x="6494751" y="1543053"/>
            <a:ext cx="2389684" cy="728948"/>
          </a:xfrm>
          <a:prstGeom prst="roundRect">
            <a:avLst/>
          </a:prstGeom>
          <a:solidFill>
            <a:srgbClr val="FF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00171" y="1625669"/>
            <a:ext cx="24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บอกโจทย์</a:t>
            </a:r>
          </a:p>
        </p:txBody>
      </p:sp>
      <p:sp>
        <p:nvSpPr>
          <p:cNvPr id="36" name="ลูกศรขวาท้ายบาก 35"/>
          <p:cNvSpPr/>
          <p:nvPr/>
        </p:nvSpPr>
        <p:spPr>
          <a:xfrm rot="5400000">
            <a:off x="7534668" y="3760837"/>
            <a:ext cx="502042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7" name="สี่เหลี่ยมผืนผ้ามุมมน 7"/>
          <p:cNvSpPr/>
          <p:nvPr/>
        </p:nvSpPr>
        <p:spPr>
          <a:xfrm>
            <a:off x="6483663" y="2818583"/>
            <a:ext cx="2389684" cy="728948"/>
          </a:xfrm>
          <a:prstGeom prst="roundRect">
            <a:avLst/>
          </a:prstGeom>
          <a:solidFill>
            <a:srgbClr val="FF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0546" y="2895630"/>
            <a:ext cx="24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ซ้อม</a:t>
            </a:r>
          </a:p>
        </p:txBody>
      </p:sp>
      <p:sp>
        <p:nvSpPr>
          <p:cNvPr id="39" name="ลูกศรขวาท้ายบาก 38"/>
          <p:cNvSpPr/>
          <p:nvPr/>
        </p:nvSpPr>
        <p:spPr>
          <a:xfrm rot="16739073">
            <a:off x="4359506" y="3222076"/>
            <a:ext cx="43656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40" name="ลูกศรขวาท้ายบาก 39"/>
          <p:cNvSpPr/>
          <p:nvPr/>
        </p:nvSpPr>
        <p:spPr>
          <a:xfrm rot="16739073">
            <a:off x="4559139" y="1149106"/>
            <a:ext cx="43656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41" name="สี่เหลี่ยมผืนผ้ามุมมน 7"/>
          <p:cNvSpPr/>
          <p:nvPr/>
        </p:nvSpPr>
        <p:spPr>
          <a:xfrm>
            <a:off x="6483663" y="4370545"/>
            <a:ext cx="2389684" cy="1362756"/>
          </a:xfrm>
          <a:prstGeom prst="roundRect">
            <a:avLst/>
          </a:prstGeom>
          <a:solidFill>
            <a:srgbClr val="0070C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65000" y="4752693"/>
            <a:ext cx="24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แข่งขัน</a:t>
            </a:r>
          </a:p>
        </p:txBody>
      </p:sp>
      <p:sp>
        <p:nvSpPr>
          <p:cNvPr id="43" name="ลูกศรขวาท้ายบาก 42"/>
          <p:cNvSpPr/>
          <p:nvPr/>
        </p:nvSpPr>
        <p:spPr>
          <a:xfrm rot="5400000">
            <a:off x="7558196" y="2289678"/>
            <a:ext cx="502042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49188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สถานะแบตเตอรี่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7788" r="6419" b="7138"/>
          <a:stretch/>
        </p:blipFill>
        <p:spPr>
          <a:xfrm>
            <a:off x="3478866" y="1268760"/>
            <a:ext cx="5414775" cy="44516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3526132" y="3466756"/>
            <a:ext cx="504056" cy="1436656"/>
          </a:xfrm>
          <a:prstGeom prst="downArrow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984" y="3645024"/>
            <a:ext cx="2880320" cy="1200329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FF0000"/>
                </a:solidFill>
              </a:rPr>
              <a:t>ถ้า </a:t>
            </a:r>
            <a:r>
              <a:rPr lang="en-US" sz="3600" b="1">
                <a:solidFill>
                  <a:srgbClr val="FF0000"/>
                </a:solidFill>
              </a:rPr>
              <a:t>LED </a:t>
            </a:r>
            <a:r>
              <a:rPr lang="th-TH" sz="3600" b="1">
                <a:solidFill>
                  <a:srgbClr val="FF0000"/>
                </a:solidFill>
              </a:rPr>
              <a:t>ติด ต้องเปลี่ยนแบตทันที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21832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3"/>
          <a:stretch/>
        </p:blipFill>
        <p:spPr>
          <a:xfrm>
            <a:off x="97216" y="1180692"/>
            <a:ext cx="4710849" cy="56696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6416" y="6518746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2891429" y="3162479"/>
            <a:ext cx="1008112" cy="460986"/>
          </a:xfrm>
          <a:prstGeom prst="rightArrow">
            <a:avLst>
              <a:gd name="adj1" fmla="val 32714"/>
              <a:gd name="adj2" fmla="val 1019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9488" y="5295012"/>
            <a:ext cx="2880320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7030A0"/>
                </a:solidFill>
              </a:rPr>
              <a:t>1. ต่อแบตเตอรี่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3087895"/>
            <a:ext cx="4464496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7030A0"/>
                </a:solidFill>
              </a:rPr>
              <a:t>2.ต่อสาย </a:t>
            </a:r>
            <a:r>
              <a:rPr lang="en-US" sz="3600" b="1">
                <a:solidFill>
                  <a:srgbClr val="7030A0"/>
                </a:solidFill>
              </a:rPr>
              <a:t>USB</a:t>
            </a:r>
            <a:r>
              <a:rPr lang="th-TH" sz="3600" b="1">
                <a:solidFill>
                  <a:srgbClr val="7030A0"/>
                </a:solidFill>
              </a:rPr>
              <a:t> กับคอมพิวเตอร์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1549" y="3844987"/>
            <a:ext cx="2880320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600" b="1">
                <a:solidFill>
                  <a:srgbClr val="7030A0"/>
                </a:solidFill>
              </a:rPr>
              <a:t>3.ไฟ </a:t>
            </a:r>
            <a:r>
              <a:rPr lang="en-US" sz="3600" b="1">
                <a:solidFill>
                  <a:srgbClr val="7030A0"/>
                </a:solidFill>
              </a:rPr>
              <a:t>USB </a:t>
            </a:r>
            <a:r>
              <a:rPr lang="th-TH" sz="3600" b="1">
                <a:solidFill>
                  <a:srgbClr val="7030A0"/>
                </a:solidFill>
              </a:rPr>
              <a:t>ติดสว่าง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3928141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ขั้นตอนการเชื่อมต่อ</a:t>
            </a:r>
            <a:endParaRPr lang="th-TH" sz="4400" b="1" dirty="0">
              <a:solidFill>
                <a:prstClr val="white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flipH="1">
            <a:off x="3162790" y="5387685"/>
            <a:ext cx="1008112" cy="460986"/>
          </a:xfrm>
          <a:prstGeom prst="rightArrow">
            <a:avLst>
              <a:gd name="adj1" fmla="val 32714"/>
              <a:gd name="adj2" fmla="val 1019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flipH="1">
            <a:off x="2920029" y="3785025"/>
            <a:ext cx="1008112" cy="460986"/>
          </a:xfrm>
          <a:prstGeom prst="rightArrow">
            <a:avLst>
              <a:gd name="adj1" fmla="val 32714"/>
              <a:gd name="adj2" fmla="val 1019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2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02637" y="6518746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349470" cy="447433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349188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เลือกพอร์ตอนุกรม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728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908720"/>
            <a:ext cx="8831547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include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Hello World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</a:p>
          <a:p>
            <a:r>
              <a:rPr lang="th-TH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>
              <a:solidFill>
                <a:prstClr val="black"/>
              </a:solidFill>
              <a:latin typeface="Courier New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529208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ทดสอบโปรแกรมแรก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65788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507605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ตรวจสอบไวยกรณ์</a:t>
            </a:r>
            <a:r>
              <a:rPr lang="en-US" sz="4400" b="1" smtClean="0">
                <a:solidFill>
                  <a:prstClr val="white"/>
                </a:solidFill>
              </a:rPr>
              <a:t>/</a:t>
            </a:r>
            <a:r>
              <a:rPr lang="th-TH" sz="4400" b="1" smtClean="0">
                <a:solidFill>
                  <a:prstClr val="white"/>
                </a:solidFill>
              </a:rPr>
              <a:t>อัพโหลด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935784"/>
            <a:ext cx="4762500" cy="57150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667403" y="1412776"/>
            <a:ext cx="369224" cy="3692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43808" y="1597388"/>
            <a:ext cx="810912" cy="24743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1597388"/>
            <a:ext cx="1922909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7030A0"/>
                </a:solidFill>
              </a:rPr>
              <a:t>1. </a:t>
            </a:r>
            <a:r>
              <a:rPr lang="th-TH" sz="3600" b="1">
                <a:solidFill>
                  <a:srgbClr val="7030A0"/>
                </a:solidFill>
              </a:rPr>
              <a:t>คอมไพล์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43808" y="5157192"/>
            <a:ext cx="666896" cy="288032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54720" y="5301208"/>
            <a:ext cx="1277320" cy="50405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1558" y="4365104"/>
            <a:ext cx="3299146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7030A0"/>
                </a:solidFill>
              </a:rPr>
              <a:t>2. </a:t>
            </a:r>
            <a:r>
              <a:rPr lang="th-TH" sz="3600" b="1">
                <a:solidFill>
                  <a:srgbClr val="7030A0"/>
                </a:solidFill>
              </a:rPr>
              <a:t>แจ้งว่าคอมไพล์ผ่าน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358082" y="692696"/>
            <a:ext cx="1294038" cy="832135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988858" y="1400332"/>
            <a:ext cx="369224" cy="3692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2120" y="118922"/>
            <a:ext cx="3339592" cy="646331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7030A0"/>
                </a:solidFill>
              </a:rPr>
              <a:t>3. </a:t>
            </a:r>
            <a:r>
              <a:rPr lang="th-TH" sz="3600" b="1">
                <a:solidFill>
                  <a:srgbClr val="7030A0"/>
                </a:solidFill>
              </a:rPr>
              <a:t>อัพโหลดไปยัง </a:t>
            </a:r>
            <a:r>
              <a:rPr lang="en-US" sz="3600" b="1">
                <a:solidFill>
                  <a:srgbClr val="7030A0"/>
                </a:solidFill>
              </a:rPr>
              <a:t>ATX2</a:t>
            </a:r>
            <a:endParaRPr lang="th-TH" sz="36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96752"/>
            <a:ext cx="3645893" cy="4749630"/>
          </a:xfrm>
          <a:prstGeom prst="roundRect">
            <a:avLst>
              <a:gd name="adj" fmla="val 163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507605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ผลลัพธ์ที่บอร์ด </a:t>
            </a:r>
            <a:r>
              <a:rPr lang="en-US" sz="4400" b="1" smtClean="0">
                <a:solidFill>
                  <a:prstClr val="white"/>
                </a:solidFill>
              </a:rPr>
              <a:t>ATX2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53" t="-4476" r="-4947" b="-5124"/>
          <a:stretch/>
        </p:blipFill>
        <p:spPr>
          <a:xfrm>
            <a:off x="3707904" y="908720"/>
            <a:ext cx="5013284" cy="5234209"/>
          </a:xfrm>
          <a:prstGeom prst="roundRect">
            <a:avLst>
              <a:gd name="adj" fmla="val 43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44279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คุณสมบัติของขอ </a:t>
            </a:r>
            <a:r>
              <a:rPr lang="en-US" sz="4400" b="1" smtClean="0">
                <a:solidFill>
                  <a:prstClr val="white"/>
                </a:solidFill>
              </a:rPr>
              <a:t>GLCD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9" y="908720"/>
            <a:ext cx="9144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glcd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แสดงข้อความที่จอ </a:t>
            </a:r>
            <a:r>
              <a:rPr lang="en-US" b="1">
                <a:solidFill>
                  <a:prstClr val="black"/>
                </a:solidFill>
              </a:rPr>
              <a:t>GLCD </a:t>
            </a:r>
            <a:r>
              <a:rPr lang="th-TH" b="1">
                <a:solidFill>
                  <a:prstClr val="black"/>
                </a:solidFill>
              </a:rPr>
              <a:t>ได้ 21 ตัว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16 บรรทัด (</a:t>
            </a:r>
            <a:r>
              <a:rPr lang="en-US" b="1">
                <a:solidFill>
                  <a:prstClr val="black"/>
                </a:solidFill>
              </a:rPr>
              <a:t>size 1) </a:t>
            </a:r>
            <a:endParaRPr lang="th-TH" b="1">
              <a:solidFill>
                <a:prstClr val="black"/>
              </a:solidFill>
            </a:endParaRPr>
          </a:p>
          <a:p>
            <a:r>
              <a:rPr lang="th-TH" b="1">
                <a:solidFill>
                  <a:srgbClr val="7030A0"/>
                </a:solidFill>
              </a:rPr>
              <a:t>รูปแบบ</a:t>
            </a:r>
          </a:p>
          <a:p>
            <a:r>
              <a:rPr lang="th-TH" sz="2400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void glcd(x,y,*p,...)</a:t>
            </a:r>
            <a:endParaRPr lang="en-US" sz="36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7030A0"/>
                </a:solidFill>
              </a:rPr>
              <a:t>พารามิเตอร์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x</a:t>
            </a:r>
            <a:r>
              <a:rPr lang="en-US" b="1">
                <a:solidFill>
                  <a:srgbClr val="92D050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คือตำแหน่งบรรทัดมีค่าตั้งแต่ 0-15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y </a:t>
            </a:r>
            <a:r>
              <a:rPr lang="th-TH" b="1">
                <a:solidFill>
                  <a:prstClr val="black"/>
                </a:solidFill>
              </a:rPr>
              <a:t>คือตำแหน่งตัวอักษรมีค่าตั้งแต่ 0-24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*</a:t>
            </a:r>
            <a:r>
              <a:rPr lang="en-US" b="1">
                <a:solidFill>
                  <a:srgbClr val="7030A0"/>
                </a:solidFill>
              </a:rPr>
              <a:t>p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คือข้อความที่ต้องการนำมาแสดง</a:t>
            </a:r>
            <a:endParaRPr lang="en-US" b="1">
              <a:solidFill>
                <a:prstClr val="black"/>
              </a:solidFill>
            </a:endParaRPr>
          </a:p>
          <a:p>
            <a:r>
              <a:rPr lang="th-TH" b="1">
                <a:solidFill>
                  <a:srgbClr val="7030A0"/>
                </a:solidFill>
              </a:rPr>
              <a:t>ค่าพิเศษ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d </a:t>
            </a:r>
            <a:r>
              <a:rPr lang="th-TH" b="1">
                <a:solidFill>
                  <a:prstClr val="black"/>
                </a:solidFill>
              </a:rPr>
              <a:t>แสดงตัวเลขจำนวนเต็มในช่วง -32,768 ถึง 32,767</a:t>
            </a:r>
          </a:p>
          <a:p>
            <a:r>
              <a:rPr lang="en-US" b="1">
                <a:solidFill>
                  <a:srgbClr val="92D050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h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แสดงตัวเลขฐานสิบหก</a:t>
            </a:r>
          </a:p>
          <a:p>
            <a:r>
              <a:rPr lang="en-US" b="1">
                <a:solidFill>
                  <a:srgbClr val="92D050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%b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แสดงตัวเลขฐานสอง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l  </a:t>
            </a:r>
            <a:r>
              <a:rPr lang="th-TH" b="1">
                <a:solidFill>
                  <a:prstClr val="black"/>
                </a:solidFill>
              </a:rPr>
              <a:t>แสดงตัวเลขจำนวนเต็มในช่วง -2,147,483,648 ถึง 2,147,483,647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f</a:t>
            </a:r>
            <a:r>
              <a:rPr lang="en-US" b="1">
                <a:solidFill>
                  <a:prstClr val="black"/>
                </a:solidFill>
              </a:rPr>
              <a:t>  </a:t>
            </a:r>
            <a:r>
              <a:rPr lang="th-TH" b="1">
                <a:solidFill>
                  <a:prstClr val="black"/>
                </a:solidFill>
              </a:rPr>
              <a:t>แสดงผลตัวเลขจำนวนจริง (แสดงทศนิยม 3 หลัก)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44279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คำสั่งของ </a:t>
            </a:r>
            <a:r>
              <a:rPr lang="en-US" sz="4400" b="1" smtClean="0">
                <a:solidFill>
                  <a:prstClr val="white"/>
                </a:solidFill>
              </a:rPr>
              <a:t>GLCD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11666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8831" y="1234392"/>
            <a:ext cx="4351237" cy="2692567"/>
            <a:chOff x="3643306" y="785794"/>
            <a:chExt cx="5133472" cy="317661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306" y="785794"/>
              <a:ext cx="2428891" cy="3176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785794"/>
              <a:ext cx="2418828" cy="3176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TextBox 9"/>
          <p:cNvSpPr txBox="1"/>
          <p:nvPr/>
        </p:nvSpPr>
        <p:spPr>
          <a:xfrm>
            <a:off x="494088" y="4365104"/>
            <a:ext cx="410445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000" b="1">
                <a:solidFill>
                  <a:srgbClr val="C00000"/>
                </a:solidFill>
              </a:rPr>
              <a:t>ปกติเป็น </a:t>
            </a:r>
            <a:r>
              <a:rPr lang="en-US" sz="4000" b="1">
                <a:solidFill>
                  <a:srgbClr val="C00000"/>
                </a:solidFill>
              </a:rPr>
              <a:t>Mode 0</a:t>
            </a:r>
            <a:endParaRPr lang="th-TH" sz="4000" b="1">
              <a:solidFill>
                <a:srgbClr val="C00000"/>
              </a:solidFill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4110" y="1234392"/>
            <a:ext cx="2061553" cy="269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272" y="1246173"/>
            <a:ext cx="2003535" cy="268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94088" y="5301208"/>
            <a:ext cx="4505372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000" b="1">
                <a:solidFill>
                  <a:srgbClr val="00B0F0"/>
                </a:solidFill>
              </a:rPr>
              <a:t>ตัวอย่าง </a:t>
            </a:r>
            <a:r>
              <a:rPr lang="en-US" sz="4000" b="1">
                <a:solidFill>
                  <a:srgbClr val="00B0F0"/>
                </a:solidFill>
              </a:rPr>
              <a:t>: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glcdMode(1);</a:t>
            </a:r>
            <a:endParaRPr lang="th-TH" b="1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651621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คำสั่งของ </a:t>
            </a:r>
            <a:r>
              <a:rPr lang="en-US" sz="4400" b="1" smtClean="0">
                <a:solidFill>
                  <a:prstClr val="white"/>
                </a:solidFill>
              </a:rPr>
              <a:t>glcdMode (</a:t>
            </a:r>
            <a:r>
              <a:rPr lang="th-TH" sz="4400" b="1" smtClean="0">
                <a:solidFill>
                  <a:prstClr val="white"/>
                </a:solidFill>
              </a:rPr>
              <a:t>หมุนหน้าจอ)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940" y="90872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setTextSize</a:t>
            </a:r>
            <a:r>
              <a:rPr lang="en-US" sz="3200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>
                <a:solidFill>
                  <a:srgbClr val="424E5B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692696"/>
            <a:ext cx="3700936" cy="5151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319" y="3717032"/>
            <a:ext cx="505493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000" b="1">
                <a:solidFill>
                  <a:srgbClr val="00B0F0"/>
                </a:solidFill>
              </a:rPr>
              <a:t>ตัวอย่าง </a:t>
            </a:r>
            <a:r>
              <a:rPr lang="en-US" sz="4000" b="1">
                <a:solidFill>
                  <a:srgbClr val="00B0F0"/>
                </a:solidFill>
              </a:rPr>
              <a:t>: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setTextSize(4);</a:t>
            </a:r>
            <a:endParaRPr lang="th-TH" b="1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316" y="2780928"/>
            <a:ext cx="45557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200" b="1">
                <a:solidFill>
                  <a:srgbClr val="7030A0"/>
                </a:solidFill>
              </a:rPr>
              <a:t>ขนาดตัวอักษรเป็น 4 เท่าขนาดปกติ</a:t>
            </a: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4730112" y="2420888"/>
            <a:ext cx="985541" cy="65242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003" y="0"/>
            <a:ext cx="3860923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ปรับขนาดตัวอักษร</a:t>
            </a:r>
          </a:p>
        </p:txBody>
      </p:sp>
    </p:spTree>
    <p:extLst>
      <p:ext uri="{BB962C8B-B14F-4D97-AF65-F5344CB8AC3E}">
        <p14:creationId xmlns:p14="http://schemas.microsoft.com/office/powerpoint/2010/main" val="30148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13176"/>
            <a:ext cx="6781800" cy="1159024"/>
          </a:xfrm>
        </p:spPr>
        <p:txBody>
          <a:bodyPr>
            <a:normAutofit/>
          </a:bodyPr>
          <a:lstStyle/>
          <a:p>
            <a:r>
              <a:rPr lang="th-TH" sz="6000" b="1" dirty="0" smtClean="0"/>
              <a:t>หลักการของระบบควบคุม</a:t>
            </a:r>
            <a:endParaRPr lang="th-TH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65788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ลูกศรขวาท้ายบาก 4"/>
          <p:cNvSpPr/>
          <p:nvPr/>
        </p:nvSpPr>
        <p:spPr>
          <a:xfrm>
            <a:off x="2484438" y="3105150"/>
            <a:ext cx="873125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3492500" y="2349500"/>
            <a:ext cx="1943100" cy="2016125"/>
          </a:xfrm>
          <a:prstGeom prst="roundRect">
            <a:avLst/>
          </a:prstGeom>
          <a:solidFill>
            <a:srgbClr val="00B05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7" name="สี่เหลี่ยมผืนผ้ามุมมน 7"/>
          <p:cNvSpPr/>
          <p:nvPr/>
        </p:nvSpPr>
        <p:spPr>
          <a:xfrm>
            <a:off x="539750" y="2349500"/>
            <a:ext cx="1728788" cy="2016125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750" y="3078163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อินพุต</a:t>
            </a: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6659563" y="2349500"/>
            <a:ext cx="1728787" cy="2016125"/>
          </a:xfrm>
          <a:prstGeom prst="roundRect">
            <a:avLst/>
          </a:prstGeom>
          <a:solidFill>
            <a:srgbClr val="7030A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9563" y="3078163"/>
            <a:ext cx="17287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เอาต์พุต</a:t>
            </a:r>
          </a:p>
        </p:txBody>
      </p:sp>
      <p:sp>
        <p:nvSpPr>
          <p:cNvPr id="11" name="ลูกศรขวาท้ายบาก 10"/>
          <p:cNvSpPr/>
          <p:nvPr/>
        </p:nvSpPr>
        <p:spPr>
          <a:xfrm>
            <a:off x="5651500" y="3105150"/>
            <a:ext cx="874713" cy="503238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2500" y="3078163"/>
            <a:ext cx="19431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th-TH" sz="3600" b="1">
                <a:solidFill>
                  <a:prstClr val="white"/>
                </a:solidFill>
              </a:rPr>
              <a:t>ประมวลผล</a:t>
            </a:r>
          </a:p>
        </p:txBody>
      </p:sp>
    </p:spTree>
    <p:extLst>
      <p:ext uri="{BB962C8B-B14F-4D97-AF65-F5344CB8AC3E}">
        <p14:creationId xmlns:p14="http://schemas.microsoft.com/office/powerpoint/2010/main" val="3032527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773" y="5733255"/>
            <a:ext cx="4875053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setTextColor</a:t>
            </a:r>
            <a:r>
              <a:rPr lang="en-US" sz="3200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3200">
                <a:solidFill>
                  <a:srgbClr val="424E5B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2211" y="188640"/>
            <a:ext cx="3574285" cy="5940088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sz="20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GLCD_RED,</a:t>
            </a:r>
          </a:p>
          <a:p>
            <a:r>
              <a:rPr lang="th-TH" sz="2000" b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GLCD_GREEN,</a:t>
            </a:r>
          </a:p>
          <a:p>
            <a:r>
              <a:rPr lang="th-TH" sz="20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GLCD_BLUE,</a:t>
            </a:r>
            <a:endParaRPr lang="th-TH" sz="2000" b="1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GLCD_YELLOW,</a:t>
            </a:r>
            <a:endParaRPr lang="th-TH" sz="2000" b="1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GLCD_BLACK,</a:t>
            </a:r>
            <a:endParaRPr lang="th-TH" sz="2000" b="1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GLCD_WHITE,</a:t>
            </a:r>
            <a:endParaRPr lang="th-TH" sz="2000" b="1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GLCD_CYAN,</a:t>
            </a:r>
            <a:endParaRPr lang="th-TH" sz="2000" b="1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GLCD_MAGENTA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GLCD_ORANGE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CCFF66"/>
                </a:solidFill>
                <a:latin typeface="Courier New" pitchFamily="49" charset="0"/>
                <a:cs typeface="Courier New" pitchFamily="49" charset="0"/>
              </a:rPr>
              <a:t>GLCD_LIME	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GLCD_VIOLET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FF99FF"/>
                </a:solidFill>
                <a:latin typeface="Courier New" pitchFamily="49" charset="0"/>
                <a:cs typeface="Courier New" pitchFamily="49" charset="0"/>
              </a:rPr>
              <a:t>GLCD_PINK	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GLCD_DOLLAR</a:t>
            </a:r>
          </a:p>
          <a:p>
            <a:r>
              <a:rPr lang="en-US" sz="20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GLCD_SKY</a:t>
            </a:r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730E00"/>
                </a:solidFill>
                <a:latin typeface="Courier New" pitchFamily="49" charset="0"/>
                <a:cs typeface="Courier New" pitchFamily="49" charset="0"/>
              </a:rPr>
              <a:t>GLCD_BROWN	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GLCD_DARKGREEN</a:t>
            </a:r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GLCD_NAVY</a:t>
            </a:r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ourier New" pitchFamily="49" charset="0"/>
                <a:cs typeface="Courier New" pitchFamily="49" charset="0"/>
              </a:rPr>
              <a:t> GLCD_GRAY</a:t>
            </a:r>
            <a:r>
              <a:rPr lang="en-US" sz="2000" b="1">
                <a:solidFill>
                  <a:srgbClr val="CC00CC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Courier New" pitchFamily="49" charset="0"/>
                <a:cs typeface="Courier New" pitchFamily="49" charset="0"/>
              </a:rPr>
              <a:t> GLCD_DARKGRAY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842" y="908720"/>
            <a:ext cx="5129646" cy="4082992"/>
          </a:xfrm>
          <a:prstGeom prst="roundRect">
            <a:avLst>
              <a:gd name="adj" fmla="val 4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242" y="1005737"/>
            <a:ext cx="411473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000" b="1">
                <a:solidFill>
                  <a:srgbClr val="00B050"/>
                </a:solidFill>
              </a:rPr>
              <a:t>ตัวอย่าง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529" y="1811831"/>
            <a:ext cx="53424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804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setTextColor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GLCD_WHITE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glcd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"Hello"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setTextColor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GLCD_GREEN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glcd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"World"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23" r="26577"/>
          <a:stretch/>
        </p:blipFill>
        <p:spPr bwMode="auto">
          <a:xfrm>
            <a:off x="3563888" y="116632"/>
            <a:ext cx="1715654" cy="2185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9003" y="0"/>
            <a:ext cx="2780803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ค่าสีตัวอักษร</a:t>
            </a:r>
          </a:p>
        </p:txBody>
      </p:sp>
    </p:spTree>
    <p:extLst>
      <p:ext uri="{BB962C8B-B14F-4D97-AF65-F5344CB8AC3E}">
        <p14:creationId xmlns:p14="http://schemas.microsoft.com/office/powerpoint/2010/main" val="23947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0496" y="1514760"/>
            <a:ext cx="6410072" cy="3528392"/>
          </a:xfrm>
          <a:prstGeom prst="roundRect">
            <a:avLst>
              <a:gd name="adj" fmla="val 55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253" y="1536744"/>
            <a:ext cx="411473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000" b="1">
                <a:solidFill>
                  <a:srgbClr val="00B050"/>
                </a:solidFill>
              </a:rPr>
              <a:t>ตัวอย่าง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183" y="2234508"/>
            <a:ext cx="66974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804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&lt;ipst.h&gt;</a:t>
            </a: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setTextBackgroundColor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GLCD_RED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setTextColor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GLCD_YELLOW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"Hello World"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9715" y="350816"/>
            <a:ext cx="3574285" cy="17683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754" y="5229200"/>
            <a:ext cx="734367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setTextBackgroundColor</a:t>
            </a:r>
            <a:r>
              <a:rPr lang="en-US" sz="3200">
                <a:solidFill>
                  <a:prstClr val="black">
                    <a:lumMod val="95000"/>
                    <a:lumOff val="5000"/>
                  </a:prst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3200">
                <a:solidFill>
                  <a:srgbClr val="424E5B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9003" y="0"/>
            <a:ext cx="4004369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ค่าสีพื้นหลังตัวอักษร</a:t>
            </a:r>
          </a:p>
        </p:txBody>
      </p:sp>
    </p:spTree>
    <p:extLst>
      <p:ext uri="{BB962C8B-B14F-4D97-AF65-F5344CB8AC3E}">
        <p14:creationId xmlns:p14="http://schemas.microsoft.com/office/powerpoint/2010/main" val="28882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3091" y="6494363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04" y="1066503"/>
            <a:ext cx="90679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glcdRect(x,y,width,height,color) </a:t>
            </a:r>
          </a:p>
          <a:p>
            <a:r>
              <a:rPr lang="en-US" sz="320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glcdFillRect(x,y,width,height,color) </a:t>
            </a:r>
            <a:endParaRPr lang="th-TH" sz="3200">
              <a:solidFill>
                <a:srgbClr val="0070C0"/>
              </a:solidFill>
              <a:latin typeface="Courier New" pitchFamily="49" charset="0"/>
            </a:endParaRPr>
          </a:p>
          <a:p>
            <a:r>
              <a:rPr lang="en-US" sz="320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glcdCircle(x,y,radius,color) </a:t>
            </a:r>
            <a:endParaRPr lang="th-TH" sz="3200">
              <a:solidFill>
                <a:srgbClr val="00B0F0"/>
              </a:solidFill>
              <a:latin typeface="Courier New" pitchFamily="49" charset="0"/>
            </a:endParaRPr>
          </a:p>
          <a:p>
            <a:r>
              <a:rPr lang="en-US" sz="320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glcdFillCircle(x,y,radius,color) 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04" y="3128606"/>
            <a:ext cx="7128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glcdLine(x1,y1,x2,y2,color) </a:t>
            </a:r>
            <a:endParaRPr lang="th-TH" sz="180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4041733"/>
            <a:ext cx="4464496" cy="1471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ตำแหน่งแนวนอน</a:t>
            </a:r>
          </a:p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ตำแหน่งแนวตั้ง</a:t>
            </a:r>
            <a:endParaRPr lang="th-TH" sz="1800" b="1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2598" y="3861048"/>
            <a:ext cx="3564396" cy="284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ความกว้าง</a:t>
            </a:r>
          </a:p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ความสูง</a:t>
            </a:r>
          </a:p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redius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รัศมี</a:t>
            </a:r>
            <a:endParaRPr lang="en-US" sz="1800" b="1">
              <a:solidFill>
                <a:srgbClr val="C00000"/>
              </a:solidFill>
            </a:endParaRPr>
          </a:p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color 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สี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9003" y="0"/>
            <a:ext cx="4508995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แสดงรูปทรงเรขาคณิต</a:t>
            </a:r>
          </a:p>
        </p:txBody>
      </p:sp>
    </p:spTree>
    <p:extLst>
      <p:ext uri="{BB962C8B-B14F-4D97-AF65-F5344CB8AC3E}">
        <p14:creationId xmlns:p14="http://schemas.microsoft.com/office/powerpoint/2010/main" val="42277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1181" y="6502400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095" y="1052736"/>
            <a:ext cx="3291259" cy="4581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6093296"/>
            <a:ext cx="8496944" cy="69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สร้างวงกลมสีแดงอยู่กึ่งกลางจอภาพ รัศมีเต็มจอพอดี</a:t>
            </a:r>
            <a:endParaRPr lang="th-TH" sz="16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003" y="0"/>
            <a:ext cx="2636787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บททดสอบ 1</a:t>
            </a:r>
          </a:p>
        </p:txBody>
      </p:sp>
    </p:spTree>
    <p:extLst>
      <p:ext uri="{BB962C8B-B14F-4D97-AF65-F5344CB8AC3E}">
        <p14:creationId xmlns:p14="http://schemas.microsoft.com/office/powerpoint/2010/main" val="814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1181" y="6502400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9667" y="1124744"/>
            <a:ext cx="9445624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ลากเส้น 4 เส้นโดยมีจุดตัดอยู่กลางจอภาพพอดี</a:t>
            </a:r>
            <a:endParaRPr lang="th-TH" sz="3200" b="1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060847"/>
            <a:ext cx="2757660" cy="383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003" y="0"/>
            <a:ext cx="2636787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บททดสอบ 2</a:t>
            </a:r>
          </a:p>
        </p:txBody>
      </p:sp>
    </p:spTree>
    <p:extLst>
      <p:ext uri="{BB962C8B-B14F-4D97-AF65-F5344CB8AC3E}">
        <p14:creationId xmlns:p14="http://schemas.microsoft.com/office/powerpoint/2010/main" val="7595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1181" y="6502400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2" y="908720"/>
            <a:ext cx="8856984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สร้างสี่เหลี่ยมซ้อนกันดังรูป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043286"/>
            <a:ext cx="2692824" cy="3748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003" y="0"/>
            <a:ext cx="2636787" cy="7694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4400" b="1">
                <a:solidFill>
                  <a:prstClr val="white"/>
                </a:solidFill>
              </a:rPr>
              <a:t>บททดสอบ 3</a:t>
            </a:r>
          </a:p>
        </p:txBody>
      </p:sp>
    </p:spTree>
    <p:extLst>
      <p:ext uri="{BB962C8B-B14F-4D97-AF65-F5344CB8AC3E}">
        <p14:creationId xmlns:p14="http://schemas.microsoft.com/office/powerpoint/2010/main" val="285153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9" y="908720"/>
            <a:ext cx="9144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glcd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แสดงข้อความที่จอ </a:t>
            </a:r>
            <a:r>
              <a:rPr lang="en-US" b="1">
                <a:solidFill>
                  <a:prstClr val="black"/>
                </a:solidFill>
              </a:rPr>
              <a:t>GLCD </a:t>
            </a:r>
            <a:r>
              <a:rPr lang="th-TH" b="1">
                <a:solidFill>
                  <a:prstClr val="black"/>
                </a:solidFill>
              </a:rPr>
              <a:t>ได้ 21 ตัว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16 บรรทัด (</a:t>
            </a:r>
            <a:r>
              <a:rPr lang="en-US" b="1">
                <a:solidFill>
                  <a:prstClr val="black"/>
                </a:solidFill>
              </a:rPr>
              <a:t>size 1) </a:t>
            </a:r>
            <a:endParaRPr lang="th-TH" b="1">
              <a:solidFill>
                <a:prstClr val="black"/>
              </a:solidFill>
            </a:endParaRPr>
          </a:p>
          <a:p>
            <a:r>
              <a:rPr lang="th-TH" b="1">
                <a:solidFill>
                  <a:srgbClr val="7030A0"/>
                </a:solidFill>
              </a:rPr>
              <a:t>รูปแบบ</a:t>
            </a:r>
          </a:p>
          <a:p>
            <a:r>
              <a:rPr lang="th-TH" sz="2400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void glcd(x,y,*p,...)</a:t>
            </a:r>
            <a:endParaRPr lang="en-US" sz="36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7030A0"/>
                </a:solidFill>
              </a:rPr>
              <a:t>พารามิเตอร์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x</a:t>
            </a:r>
            <a:r>
              <a:rPr lang="en-US" b="1">
                <a:solidFill>
                  <a:srgbClr val="92D050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คือตำแหน่งบรรทัดมีค่าตั้งแต่ 0-15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y </a:t>
            </a:r>
            <a:r>
              <a:rPr lang="th-TH" b="1">
                <a:solidFill>
                  <a:prstClr val="black"/>
                </a:solidFill>
              </a:rPr>
              <a:t>คือตำแหน่งตัวอักษรมีค่าตั้งแต่ 0-24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*</a:t>
            </a:r>
            <a:r>
              <a:rPr lang="en-US" b="1">
                <a:solidFill>
                  <a:srgbClr val="7030A0"/>
                </a:solidFill>
              </a:rPr>
              <a:t>p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คือข้อความที่ต้องการนำมาแสดง</a:t>
            </a:r>
            <a:endParaRPr lang="en-US" b="1">
              <a:solidFill>
                <a:prstClr val="black"/>
              </a:solidFill>
            </a:endParaRPr>
          </a:p>
          <a:p>
            <a:r>
              <a:rPr lang="th-TH" b="1">
                <a:solidFill>
                  <a:srgbClr val="7030A0"/>
                </a:solidFill>
              </a:rPr>
              <a:t>ค่าพิเศษ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d </a:t>
            </a:r>
            <a:r>
              <a:rPr lang="th-TH" b="1">
                <a:solidFill>
                  <a:prstClr val="black"/>
                </a:solidFill>
              </a:rPr>
              <a:t>แสดงตัวเลขจำนวนเต็มในช่วง -32,768 ถึง 32,767</a:t>
            </a:r>
          </a:p>
          <a:p>
            <a:r>
              <a:rPr lang="en-US" b="1">
                <a:solidFill>
                  <a:srgbClr val="92D050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h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แสดงตัวเลขฐานสิบหก</a:t>
            </a:r>
          </a:p>
          <a:p>
            <a:r>
              <a:rPr lang="en-US" b="1">
                <a:solidFill>
                  <a:srgbClr val="92D050"/>
                </a:solidFill>
              </a:rPr>
              <a:t>	</a:t>
            </a:r>
            <a:r>
              <a:rPr lang="en-US" b="1">
                <a:solidFill>
                  <a:srgbClr val="7030A0"/>
                </a:solidFill>
              </a:rPr>
              <a:t>%b</a:t>
            </a:r>
            <a:r>
              <a:rPr lang="en-US" b="1">
                <a:solidFill>
                  <a:prstClr val="black"/>
                </a:solidFill>
              </a:rPr>
              <a:t> </a:t>
            </a:r>
            <a:r>
              <a:rPr lang="th-TH" b="1">
                <a:solidFill>
                  <a:prstClr val="black"/>
                </a:solidFill>
              </a:rPr>
              <a:t>แสดงตัวเลขฐานสอง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l  </a:t>
            </a:r>
            <a:r>
              <a:rPr lang="th-TH" b="1">
                <a:solidFill>
                  <a:prstClr val="black"/>
                </a:solidFill>
              </a:rPr>
              <a:t>แสดงตัวเลขจำนวนเต็มในช่วง -2,147,483,648 ถึง 2,147,483,647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b="1">
                <a:solidFill>
                  <a:srgbClr val="7030A0"/>
                </a:solidFill>
              </a:rPr>
              <a:t>%</a:t>
            </a:r>
            <a:r>
              <a:rPr lang="en-US" b="1">
                <a:solidFill>
                  <a:srgbClr val="7030A0"/>
                </a:solidFill>
              </a:rPr>
              <a:t>f</a:t>
            </a:r>
            <a:r>
              <a:rPr lang="en-US" b="1">
                <a:solidFill>
                  <a:prstClr val="black"/>
                </a:solidFill>
              </a:rPr>
              <a:t>  </a:t>
            </a:r>
            <a:r>
              <a:rPr lang="th-TH" b="1">
                <a:solidFill>
                  <a:prstClr val="black"/>
                </a:solidFill>
              </a:rPr>
              <a:t>แสดงผลตัวเลขจำนวนจริง (แสดงทศนิยม 3 หลัก)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44279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คำสั่งของ </a:t>
            </a:r>
            <a:r>
              <a:rPr lang="en-US" sz="4400" b="1" smtClean="0">
                <a:solidFill>
                  <a:prstClr val="white"/>
                </a:solidFill>
              </a:rPr>
              <a:t>GLCD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0922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078" y="2060848"/>
            <a:ext cx="8403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glcd(0,0,"%d",100);</a:t>
            </a:r>
            <a:endParaRPr lang="th-TH" sz="4000" b="1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7" name="U-Turn Arrow 6"/>
          <p:cNvSpPr/>
          <p:nvPr/>
        </p:nvSpPr>
        <p:spPr>
          <a:xfrm flipH="1">
            <a:off x="4015357" y="1370645"/>
            <a:ext cx="1656185" cy="690203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2120" y="3068960"/>
            <a:ext cx="3263727" cy="158417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44279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การแสดงผลค่าตัวเลข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29630" y="1301917"/>
            <a:ext cx="8152109" cy="4104456"/>
          </a:xfrm>
          <a:prstGeom prst="roundRect">
            <a:avLst>
              <a:gd name="adj" fmla="val 390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srgbClr val="424E5B">
                  <a:lumMod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699" y="1479545"/>
            <a:ext cx="144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byte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91941" y="2064320"/>
            <a:ext cx="6089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0-65535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320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unsigned int)</a:t>
            </a:r>
            <a:endParaRPr lang="th-TH" sz="180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4699" y="2064320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word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1941" y="1479544"/>
            <a:ext cx="6593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0-255 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320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(unsigned char)</a:t>
            </a:r>
            <a:endParaRPr lang="th-TH" sz="180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91941" y="2649095"/>
            <a:ext cx="1434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0-1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699" y="2649095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2254" y="2649095"/>
            <a:ext cx="1505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lang="th-TH" sz="1800" b="1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53347" y="2649095"/>
            <a:ext cx="15051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th-TH" sz="1800" b="1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91941" y="3233870"/>
            <a:ext cx="4217590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-32768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ถึง 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32767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4699" y="3233870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1941" y="3811197"/>
            <a:ext cx="4217590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-128 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ถึง 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127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699" y="3909653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char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91941" y="4403876"/>
            <a:ext cx="6593854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-3.4 x 10</a:t>
            </a:r>
            <a:r>
              <a:rPr lang="en-US" sz="3200" baseline="300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38 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ถึง</a:t>
            </a:r>
            <a:r>
              <a:rPr lang="th-TH" sz="3200" baseline="300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3.4 x 10</a:t>
            </a:r>
            <a:r>
              <a:rPr lang="en-US" sz="3200" baseline="300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38</a:t>
            </a:r>
            <a:r>
              <a:rPr lang="th-TH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aseline="300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th-TH" sz="1800" baseline="3000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4699" y="4502332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float</a:t>
            </a:r>
            <a:endParaRPr lang="th-TH" sz="180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9630" y="5517232"/>
            <a:ext cx="8315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3600" b="1">
                <a:solidFill>
                  <a:prstClr val="black"/>
                </a:solidFill>
              </a:rPr>
              <a:t>หาข้อมูลเพิ่มเติมจาก </a:t>
            </a:r>
            <a:r>
              <a:rPr lang="en-US" sz="3600" b="1">
                <a:solidFill>
                  <a:srgbClr val="C00000"/>
                </a:solidFill>
              </a:rPr>
              <a:t>reference</a:t>
            </a:r>
            <a:endParaRPr lang="th-TH" sz="3600" b="1">
              <a:solidFill>
                <a:srgbClr val="C0000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0"/>
            <a:ext cx="601216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ค่าตัวแปรที่ใช้งานบ่อยๆ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9144000" cy="58578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42839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smtClean="0">
                <a:solidFill>
                  <a:prstClr val="white"/>
                </a:solidFill>
              </a:rPr>
              <a:t>ATX2 </a:t>
            </a:r>
            <a:r>
              <a:rPr lang="th-TH" sz="4400" b="1" smtClean="0">
                <a:solidFill>
                  <a:prstClr val="white"/>
                </a:solidFill>
              </a:rPr>
              <a:t>กับ </a:t>
            </a:r>
            <a:r>
              <a:rPr lang="en-US" sz="4400" b="1" smtClean="0">
                <a:solidFill>
                  <a:prstClr val="white"/>
                </a:solidFill>
              </a:rPr>
              <a:t>ZX-Switch01</a:t>
            </a:r>
            <a:endParaRPr lang="th-TH" sz="4400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15152" y="908720"/>
            <a:ext cx="1979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3600" b="1">
                <a:solidFill>
                  <a:prstClr val="black"/>
                </a:solidFill>
              </a:rPr>
              <a:t>ต่อกับขา </a:t>
            </a:r>
            <a:r>
              <a:rPr lang="th-TH" sz="3600" b="1">
                <a:solidFill>
                  <a:srgbClr val="C00000"/>
                </a:solidFill>
              </a:rPr>
              <a:t>26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7704" y="908720"/>
            <a:ext cx="1979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3600" b="1">
                <a:solidFill>
                  <a:prstClr val="black"/>
                </a:solidFill>
              </a:rPr>
              <a:t>ต่อกับขา </a:t>
            </a:r>
            <a:r>
              <a:rPr lang="th-TH" sz="3600" b="1">
                <a:solidFill>
                  <a:srgbClr val="C0000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1748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483768" cy="792088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chemeClr val="bg1"/>
                </a:solidFill>
              </a:rPr>
              <a:t>บอร์ด </a:t>
            </a:r>
            <a:r>
              <a:rPr lang="en-US" sz="4400" b="1" dirty="0" smtClean="0">
                <a:solidFill>
                  <a:schemeClr val="bg1"/>
                </a:solidFill>
              </a:rPr>
              <a:t>ATX2</a:t>
            </a:r>
            <a:endParaRPr lang="th-TH" sz="4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49183" y="6465788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t="7797" r="6787" b="8073"/>
          <a:stretch/>
        </p:blipFill>
        <p:spPr>
          <a:xfrm>
            <a:off x="1403648" y="980728"/>
            <a:ext cx="7064348" cy="57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5837" y="476672"/>
            <a:ext cx="7138491" cy="432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20000"/>
              </a:spcBef>
            </a:pPr>
            <a:r>
              <a:rPr lang="en-US" sz="3600" i="1">
                <a:solidFill>
                  <a:srgbClr val="C00000"/>
                </a:solidFill>
                <a:latin typeface="Courier New" pitchFamily="49" charset="0"/>
                <a:cs typeface="Cordia New" pitchFamily="34" charset="-34"/>
              </a:rPr>
              <a:t>	</a:t>
            </a:r>
            <a:r>
              <a:rPr lang="en-US" sz="5400" b="1" i="1">
                <a:solidFill>
                  <a:prstClr val="black"/>
                </a:solidFill>
                <a:latin typeface="Courier New" pitchFamily="49" charset="0"/>
                <a:cs typeface="Cordia New" pitchFamily="34" charset="-34"/>
              </a:rPr>
              <a:t>out</a:t>
            </a:r>
            <a:r>
              <a:rPr lang="en-US" sz="5400" i="1">
                <a:solidFill>
                  <a:prstClr val="black"/>
                </a:solidFill>
                <a:latin typeface="Courier New" pitchFamily="49" charset="0"/>
                <a:cs typeface="Cordia New" pitchFamily="34" charset="-34"/>
              </a:rPr>
              <a:t>(ch,state);</a:t>
            </a:r>
          </a:p>
          <a:p>
            <a:pPr>
              <a:spcBef>
                <a:spcPct val="20000"/>
              </a:spcBef>
            </a:pPr>
            <a:r>
              <a:rPr lang="th-TH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ส่งค่าสถานะ</a:t>
            </a:r>
            <a:r>
              <a:rPr lang="th-TH" sz="6000">
                <a:solidFill>
                  <a:prstClr val="black"/>
                </a:solidFill>
                <a:latin typeface="Cordia New" pitchFamily="34" charset="-34"/>
                <a:cs typeface="Cordia New" pitchFamily="34" charset="-34"/>
              </a:rPr>
              <a:t>(</a:t>
            </a:r>
            <a:r>
              <a:rPr lang="en-US" sz="6000">
                <a:solidFill>
                  <a:prstClr val="black"/>
                </a:solidFill>
                <a:latin typeface="Cordia New" pitchFamily="34" charset="-34"/>
                <a:cs typeface="Cordia New" pitchFamily="34" charset="-34"/>
              </a:rPr>
              <a:t>state)  </a:t>
            </a:r>
            <a:r>
              <a:rPr lang="en-US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0 </a:t>
            </a:r>
            <a:r>
              <a:rPr lang="th-TH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หรือ 1 </a:t>
            </a:r>
          </a:p>
          <a:p>
            <a:pPr>
              <a:spcBef>
                <a:spcPct val="20000"/>
              </a:spcBef>
            </a:pPr>
            <a:r>
              <a:rPr lang="th-TH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ออกไปยังตำแหน่งขา </a:t>
            </a:r>
            <a:r>
              <a:rPr lang="th-TH" sz="6000">
                <a:solidFill>
                  <a:prstClr val="black"/>
                </a:solidFill>
                <a:latin typeface="Cordia New" pitchFamily="34" charset="-34"/>
                <a:cs typeface="Cordia New" pitchFamily="34" charset="-34"/>
              </a:rPr>
              <a:t>(</a:t>
            </a:r>
            <a:r>
              <a:rPr lang="en-US" sz="6000">
                <a:solidFill>
                  <a:prstClr val="black"/>
                </a:solidFill>
                <a:latin typeface="Cordia New" pitchFamily="34" charset="-34"/>
                <a:cs typeface="Cordia New" pitchFamily="34" charset="-34"/>
              </a:rPr>
              <a:t>ch</a:t>
            </a:r>
            <a:r>
              <a:rPr lang="th-TH" sz="6000">
                <a:solidFill>
                  <a:prstClr val="black"/>
                </a:solidFill>
                <a:latin typeface="Cordia New" pitchFamily="34" charset="-34"/>
                <a:cs typeface="Cordia New" pitchFamily="34" charset="-34"/>
              </a:rPr>
              <a:t>)</a:t>
            </a:r>
            <a:r>
              <a:rPr lang="th-TH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ที่ระบุ</a:t>
            </a:r>
          </a:p>
          <a:p>
            <a:pPr>
              <a:spcBef>
                <a:spcPct val="20000"/>
              </a:spcBef>
            </a:pPr>
            <a:r>
              <a:rPr lang="th-TH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เช่น  </a:t>
            </a:r>
            <a:r>
              <a:rPr lang="en-US" sz="6000">
                <a:solidFill>
                  <a:srgbClr val="C00000"/>
                </a:solidFill>
                <a:latin typeface="Cordia New" pitchFamily="34" charset="-34"/>
                <a:cs typeface="Cordia New" pitchFamily="34" charset="-34"/>
              </a:rPr>
              <a:t>out(17,1);</a:t>
            </a:r>
            <a:endParaRPr lang="en-US" sz="5400">
              <a:solidFill>
                <a:srgbClr val="C00000"/>
              </a:solidFill>
              <a:latin typeface="Courier New" pitchFamily="49" charset="0"/>
              <a:cs typeface="Cordia New" pitchFamily="34" charset="-3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3568" y="5229200"/>
            <a:ext cx="9144000" cy="1159024"/>
          </a:xfrm>
        </p:spPr>
        <p:txBody>
          <a:bodyPr>
            <a:normAutofit/>
          </a:bodyPr>
          <a:lstStyle/>
          <a:p>
            <a:r>
              <a:rPr lang="th-TH" b="1" smtClean="0"/>
              <a:t>คำสั่งส่งค่าออกเอาต์พุตดิจิตอล</a:t>
            </a:r>
            <a:endParaRPr lang="th-TH" b="1"/>
          </a:p>
        </p:txBody>
      </p:sp>
    </p:spTree>
    <p:extLst>
      <p:ext uri="{BB962C8B-B14F-4D97-AF65-F5344CB8AC3E}">
        <p14:creationId xmlns:p14="http://schemas.microsoft.com/office/powerpoint/2010/main" val="172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599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sz="3200" b="1">
                <a:solidFill>
                  <a:srgbClr val="C00000"/>
                </a:solidFill>
              </a:rPr>
              <a:t> ใช้ลำโพงเปียโซ มีอิมพีแดนซ์ 32</a:t>
            </a:r>
            <a:r>
              <a:rPr lang="en-US" b="1">
                <a:solidFill>
                  <a:srgbClr val="C00000"/>
                </a:solidFill>
              </a:rPr>
              <a:t>W</a:t>
            </a:r>
            <a:endParaRPr lang="en-US" sz="3200" b="1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sz="3200" b="1">
                <a:solidFill>
                  <a:srgbClr val="C00000"/>
                </a:solidFill>
              </a:rPr>
              <a:t> มีค่าความถี่ย่าน</a:t>
            </a:r>
            <a:r>
              <a:rPr lang="en-US" sz="3200" b="1">
                <a:solidFill>
                  <a:srgbClr val="C00000"/>
                </a:solidFill>
              </a:rPr>
              <a:t> 3</a:t>
            </a:r>
            <a:r>
              <a:rPr lang="th-TH" sz="3200" b="1">
                <a:solidFill>
                  <a:srgbClr val="C00000"/>
                </a:solidFill>
              </a:rPr>
              <a:t>00</a:t>
            </a:r>
            <a:r>
              <a:rPr lang="en-US" sz="3200" b="1">
                <a:solidFill>
                  <a:srgbClr val="C00000"/>
                </a:solidFill>
              </a:rPr>
              <a:t>Hz </a:t>
            </a:r>
            <a:r>
              <a:rPr sz="3200" b="1">
                <a:solidFill>
                  <a:srgbClr val="C00000"/>
                </a:solidFill>
              </a:rPr>
              <a:t>ถึง 3</a:t>
            </a:r>
            <a:r>
              <a:rPr lang="en-US" sz="3200" b="1">
                <a:solidFill>
                  <a:srgbClr val="C00000"/>
                </a:solidFill>
              </a:rPr>
              <a:t>000 Hz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42839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smtClean="0">
                <a:solidFill>
                  <a:prstClr val="white"/>
                </a:solidFill>
              </a:rPr>
              <a:t>ATX2 </a:t>
            </a:r>
            <a:r>
              <a:rPr lang="th-TH" sz="4400" b="1" smtClean="0">
                <a:solidFill>
                  <a:prstClr val="white"/>
                </a:solidFill>
              </a:rPr>
              <a:t>กับ ลำโพงเปียโซ</a:t>
            </a:r>
            <a:endParaRPr lang="th-TH" sz="4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8377" r="36711" b="28141"/>
          <a:stretch/>
        </p:blipFill>
        <p:spPr>
          <a:xfrm rot="20971572">
            <a:off x="5506016" y="924297"/>
            <a:ext cx="4531540" cy="4353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644008" y="2644813"/>
            <a:ext cx="1834098" cy="504056"/>
          </a:xfrm>
          <a:prstGeom prst="rightArrow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40" y="2276872"/>
            <a:ext cx="4917316" cy="16927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i="1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beep();</a:t>
            </a:r>
            <a:endParaRPr lang="th-TH" sz="3200">
              <a:solidFill>
                <a:srgbClr val="FFFFFF"/>
              </a:solidFill>
              <a:latin typeface="Cordia New" pitchFamily="34" charset="-34"/>
              <a:cs typeface="Cordia New" pitchFamily="34" charset="-34"/>
            </a:endParaRPr>
          </a:p>
          <a:p>
            <a:pPr>
              <a:spcBef>
                <a:spcPct val="20000"/>
              </a:spcBef>
            </a:pPr>
            <a:r>
              <a:rPr lang="th-TH" sz="3200">
                <a:solidFill>
                  <a:srgbClr val="FFFFFF"/>
                </a:solidFill>
                <a:latin typeface="Cordia New" pitchFamily="34" charset="-34"/>
                <a:cs typeface="Cordia New" pitchFamily="34" charset="-34"/>
              </a:rPr>
              <a:t>กำเนิดเสียงความถี่ 5</a:t>
            </a:r>
            <a:r>
              <a:rPr lang="en-US" sz="3200">
                <a:solidFill>
                  <a:srgbClr val="FFFFFF"/>
                </a:solidFill>
                <a:latin typeface="Cordia New" pitchFamily="34" charset="-34"/>
                <a:cs typeface="Cordia New" pitchFamily="34" charset="-34"/>
              </a:rPr>
              <a:t>00 Hz </a:t>
            </a:r>
            <a:r>
              <a:rPr lang="th-TH" sz="3200">
                <a:solidFill>
                  <a:srgbClr val="FFFFFF"/>
                </a:solidFill>
                <a:latin typeface="Cordia New" pitchFamily="34" charset="-34"/>
                <a:cs typeface="Cordia New" pitchFamily="34" charset="-34"/>
              </a:rPr>
              <a:t>นาน 0.1 วินาที</a:t>
            </a:r>
            <a:endParaRPr lang="en-US" sz="3200">
              <a:solidFill>
                <a:srgbClr val="FFFFFF"/>
              </a:solidFill>
              <a:latin typeface="Cordia New" pitchFamily="34" charset="-34"/>
              <a:cs typeface="Cordia New" pitchFamily="34" charset="-34"/>
            </a:endParaRPr>
          </a:p>
          <a:p>
            <a:pPr>
              <a:spcBef>
                <a:spcPct val="20000"/>
              </a:spcBef>
            </a:pPr>
            <a:r>
              <a:rPr lang="en-US" i="1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	</a:t>
            </a:r>
            <a:endParaRPr lang="en-US" i="1" dirty="0">
              <a:solidFill>
                <a:srgbClr val="FFFF00"/>
              </a:solidFill>
              <a:latin typeface="Courier New" pitchFamily="49" charset="0"/>
              <a:cs typeface="Cordia New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3061" y="4293096"/>
            <a:ext cx="4975003" cy="16189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i="1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sound(freq,time);</a:t>
            </a:r>
          </a:p>
          <a:p>
            <a:pPr>
              <a:spcBef>
                <a:spcPct val="20000"/>
              </a:spcBef>
            </a:pPr>
            <a:r>
              <a:rPr lang="en-US" i="1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freq </a:t>
            </a:r>
            <a:r>
              <a:rPr lang="th-TH" i="1">
                <a:solidFill>
                  <a:prstClr val="white"/>
                </a:solidFill>
                <a:latin typeface="Courier New" pitchFamily="49" charset="0"/>
                <a:cs typeface="Cordia New" pitchFamily="34" charset="-34"/>
              </a:rPr>
              <a:t>ความถี่เสียง</a:t>
            </a:r>
            <a:endParaRPr lang="en-US" i="1">
              <a:solidFill>
                <a:prstClr val="white"/>
              </a:solidFill>
              <a:latin typeface="Courier New" pitchFamily="49" charset="0"/>
              <a:cs typeface="Cordia New" pitchFamily="34" charset="-34"/>
            </a:endParaRPr>
          </a:p>
          <a:p>
            <a:pPr>
              <a:spcBef>
                <a:spcPct val="20000"/>
              </a:spcBef>
            </a:pPr>
            <a:r>
              <a:rPr lang="en-US" i="1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time </a:t>
            </a:r>
            <a:r>
              <a:rPr lang="th-TH" i="1">
                <a:solidFill>
                  <a:prstClr val="white"/>
                </a:solidFill>
                <a:latin typeface="Courier New" pitchFamily="49" charset="0"/>
                <a:cs typeface="Cordia New" pitchFamily="34" charset="-34"/>
              </a:rPr>
              <a:t>เวลาที่เสียงดัง</a:t>
            </a:r>
            <a:endParaRPr lang="en-US" i="1" dirty="0">
              <a:solidFill>
                <a:prstClr val="white"/>
              </a:solidFill>
              <a:latin typeface="Courier New" pitchFamily="49" charset="0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82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552" y="1412776"/>
            <a:ext cx="7776865" cy="479715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99592" y="2059434"/>
            <a:ext cx="795548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#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include &lt;ATX2.h</a:t>
            </a: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&gt;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void setup(){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endParaRPr lang="en-US" sz="3200" dirty="0">
              <a:solidFill>
                <a:srgbClr val="FFFF00"/>
              </a:solidFill>
              <a:latin typeface="Courier New" pitchFamily="49" charset="0"/>
              <a:cs typeface="Cordia New" pitchFamily="34" charset="-34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}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void loop(){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  beep();</a:t>
            </a:r>
            <a:endParaRPr lang="en-US" sz="3200" dirty="0">
              <a:solidFill>
                <a:srgbClr val="FFFF00"/>
              </a:solidFill>
              <a:latin typeface="Courier New" pitchFamily="49" charset="0"/>
              <a:cs typeface="Cordia New" pitchFamily="34" charset="-34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  delay(1000</a:t>
            </a: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);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3200" dirty="0">
                <a:solidFill>
                  <a:srgbClr val="FFFF00"/>
                </a:solidFill>
                <a:latin typeface="Courier New" pitchFamily="49" charset="0"/>
                <a:cs typeface="Cordia New" pitchFamily="34" charset="-34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37220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ตัวอย่าง </a:t>
            </a:r>
            <a:r>
              <a:rPr lang="en-US" sz="4400" b="1" smtClean="0">
                <a:solidFill>
                  <a:prstClr val="white"/>
                </a:solidFill>
              </a:rPr>
              <a:t>: </a:t>
            </a:r>
            <a:r>
              <a:rPr lang="th-TH" sz="4400" b="1" smtClean="0">
                <a:solidFill>
                  <a:prstClr val="white"/>
                </a:solidFill>
              </a:rPr>
              <a:t>สร้างเสียงติ๊ดทุกๆ 1 วินาที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9697" y="1307851"/>
            <a:ext cx="7632848" cy="468052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th-TH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31705" y="1340768"/>
            <a:ext cx="7680589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#include </a:t>
            </a: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&lt;ATX2.h&gt;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void</a:t>
            </a:r>
            <a:r>
              <a:rPr lang="en-US" sz="4000">
                <a:solidFill>
                  <a:srgbClr val="FFC000"/>
                </a:solidFill>
                <a:latin typeface="Courier New" pitchFamily="49" charset="0"/>
              </a:rPr>
              <a:t> setup()</a:t>
            </a: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{}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void</a:t>
            </a:r>
            <a:r>
              <a:rPr lang="en-US" sz="4000">
                <a:solidFill>
                  <a:srgbClr val="FFC000"/>
                </a:solidFill>
                <a:latin typeface="Courier New" pitchFamily="49" charset="0"/>
              </a:rPr>
              <a:t> loop()</a:t>
            </a: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  sound(1200,500);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  sleep(1000);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4000">
                <a:solidFill>
                  <a:srgbClr val="FFFF00"/>
                </a:solidFill>
                <a:latin typeface="Courier New" pitchFamily="49" charset="0"/>
              </a:rPr>
              <a:t>}</a:t>
            </a:r>
            <a:endParaRPr lang="th-TH" sz="400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ตัวอย่าง </a:t>
            </a:r>
            <a:r>
              <a:rPr lang="en-US" sz="4400" b="1" smtClean="0">
                <a:solidFill>
                  <a:prstClr val="white"/>
                </a:solidFill>
              </a:rPr>
              <a:t>:</a:t>
            </a:r>
            <a:r>
              <a:rPr lang="en-US" sz="3600" b="1" smtClean="0">
                <a:solidFill>
                  <a:prstClr val="white"/>
                </a:solidFill>
              </a:rPr>
              <a:t> </a:t>
            </a:r>
            <a:r>
              <a:rPr lang="th-TH" sz="3600" b="1" smtClean="0">
                <a:solidFill>
                  <a:prstClr val="white"/>
                </a:solidFill>
              </a:rPr>
              <a:t>สร้างเสียงความถี่ 1200</a:t>
            </a:r>
            <a:r>
              <a:rPr lang="en-US" sz="3600" b="1" smtClean="0">
                <a:solidFill>
                  <a:prstClr val="white"/>
                </a:solidFill>
              </a:rPr>
              <a:t> Hz</a:t>
            </a:r>
            <a:r>
              <a:rPr lang="th-TH" sz="3600" b="1" smtClean="0">
                <a:solidFill>
                  <a:prstClr val="white"/>
                </a:solidFill>
              </a:rPr>
              <a:t> นาน 0.5 วินาที</a:t>
            </a:r>
            <a:endParaRPr lang="th-TH" sz="3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8489" y="3958605"/>
            <a:ext cx="4248472" cy="870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srgbClr val="7030A0"/>
                </a:solidFill>
              </a:rPr>
              <a:t>หมุนเพื่อปรับค่า </a:t>
            </a:r>
            <a:r>
              <a:rPr lang="en-US" b="1" smtClean="0">
                <a:solidFill>
                  <a:srgbClr val="7030A0"/>
                </a:solidFill>
              </a:rPr>
              <a:t>0-1000</a:t>
            </a:r>
            <a:endParaRPr lang="th-TH" b="1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8" r="35673"/>
          <a:stretch/>
        </p:blipFill>
        <p:spPr>
          <a:xfrm>
            <a:off x="3923928" y="1315591"/>
            <a:ext cx="5327129" cy="526777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550810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smtClean="0">
                <a:solidFill>
                  <a:prstClr val="white"/>
                </a:solidFill>
              </a:rPr>
              <a:t>knob() : </a:t>
            </a:r>
            <a:r>
              <a:rPr lang="th-TH" sz="4400" b="1" smtClean="0">
                <a:solidFill>
                  <a:prstClr val="white"/>
                </a:solidFill>
              </a:rPr>
              <a:t>ตัวต้านทานปรับค่าได้</a:t>
            </a:r>
            <a:endParaRPr lang="th-TH" sz="3600" b="1" dirty="0">
              <a:solidFill>
                <a:prstClr val="white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43808" y="5085184"/>
            <a:ext cx="2448272" cy="366936"/>
          </a:xfrm>
          <a:prstGeom prst="straightConnector1">
            <a:avLst/>
          </a:prstGeom>
          <a:ln w="5715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45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959" y="1124744"/>
            <a:ext cx="885831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knob()</a:t>
            </a:r>
            <a:r>
              <a:rPr lang="en-US" sz="3200" b="1">
                <a:solidFill>
                  <a:prstClr val="black"/>
                </a:solidFill>
              </a:rPr>
              <a:t> </a:t>
            </a:r>
            <a:r>
              <a:rPr lang="th-TH" sz="3200" b="1">
                <a:solidFill>
                  <a:prstClr val="black"/>
                </a:solidFill>
              </a:rPr>
              <a:t>ใช้อ่านค่าตัวต้านทานปรับค่าได้บน </a:t>
            </a:r>
            <a:r>
              <a:rPr lang="en-US" sz="3200" b="1">
                <a:solidFill>
                  <a:prstClr val="black"/>
                </a:solidFill>
              </a:rPr>
              <a:t>ATX2 </a:t>
            </a:r>
          </a:p>
          <a:p>
            <a:r>
              <a:rPr lang="th-TH" sz="3200" b="1">
                <a:solidFill>
                  <a:prstClr val="black"/>
                </a:solidFill>
              </a:rPr>
              <a:t>ค่าอยู่ในช่วง 0-1000</a:t>
            </a:r>
          </a:p>
          <a:p>
            <a:r>
              <a:rPr lang="th-TH" b="1">
                <a:solidFill>
                  <a:srgbClr val="7030A0"/>
                </a:solidFill>
              </a:rPr>
              <a:t>รูปแบบ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knob();</a:t>
            </a:r>
          </a:p>
          <a:p>
            <a:r>
              <a:rPr lang="th-TH" b="1">
                <a:solidFill>
                  <a:srgbClr val="7030A0"/>
                </a:solidFill>
              </a:rPr>
              <a:t>การคืนค่า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th-TH" sz="3600" b="1">
                <a:solidFill>
                  <a:prstClr val="black"/>
                </a:solidFill>
              </a:rPr>
              <a:t>ค่าที่อ่านได้จาก</a:t>
            </a:r>
            <a:r>
              <a:rPr lang="en-US" sz="3600" b="1">
                <a:solidFill>
                  <a:prstClr val="black"/>
                </a:solidFill>
              </a:rPr>
              <a:t> knob </a:t>
            </a:r>
            <a:r>
              <a:rPr lang="th-TH" sz="3600" b="1">
                <a:solidFill>
                  <a:prstClr val="black"/>
                </a:solidFill>
              </a:rPr>
              <a:t>มีค่าระหว่าง 0-1000</a:t>
            </a:r>
          </a:p>
          <a:p>
            <a:r>
              <a:rPr lang="th-TH" b="1">
                <a:solidFill>
                  <a:srgbClr val="7030A0"/>
                </a:solidFill>
              </a:rPr>
              <a:t>ตัวอย่าง</a:t>
            </a:r>
          </a:p>
          <a:p>
            <a:r>
              <a:rPr lang="th-TH" b="1">
                <a:solidFill>
                  <a:srgbClr val="7030A0"/>
                </a:solidFill>
              </a:rPr>
              <a:t>	</a:t>
            </a:r>
            <a:r>
              <a:rPr lang="en-US" sz="36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glcd(1,1,"%d",knob());</a:t>
            </a:r>
            <a:endParaRPr lang="en-US" sz="2400" b="1">
              <a:solidFill>
                <a:srgbClr val="7030A0"/>
              </a:solidFill>
              <a:latin typeface="Courier New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62281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การใช้งานคำสั่ง </a:t>
            </a:r>
            <a:r>
              <a:rPr lang="en-US" sz="4400" b="1">
                <a:solidFill>
                  <a:prstClr val="white"/>
                </a:solidFill>
              </a:rPr>
              <a:t>knob()</a:t>
            </a:r>
            <a:endParaRPr lang="th-TH" sz="3600" b="1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4" r="61465"/>
          <a:stretch/>
        </p:blipFill>
        <p:spPr>
          <a:xfrm>
            <a:off x="5952753" y="51538"/>
            <a:ext cx="3191247" cy="29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18746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959" y="1124744"/>
            <a:ext cx="885831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>
                <a:solidFill>
                  <a:srgbClr val="7030A0"/>
                </a:solidFill>
              </a:rPr>
              <a:t>รูปแบบ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knob(x); 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sz="36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>
                <a:solidFill>
                  <a:prstClr val="black"/>
                </a:solidFill>
              </a:rPr>
              <a:t>x </a:t>
            </a:r>
            <a:r>
              <a:rPr lang="th-TH" sz="3200" b="1">
                <a:solidFill>
                  <a:prstClr val="black"/>
                </a:solidFill>
              </a:rPr>
              <a:t>คือค่า </a:t>
            </a:r>
            <a:r>
              <a:rPr lang="en-US" sz="3200" b="1">
                <a:solidFill>
                  <a:prstClr val="black"/>
                </a:solidFill>
              </a:rPr>
              <a:t>Scale </a:t>
            </a:r>
            <a:r>
              <a:rPr lang="th-TH" sz="3200" b="1">
                <a:solidFill>
                  <a:prstClr val="black"/>
                </a:solidFill>
              </a:rPr>
              <a:t>หรือช่วงที่ต้องการ</a:t>
            </a:r>
          </a:p>
          <a:p>
            <a:r>
              <a:rPr lang="th-TH" b="1">
                <a:solidFill>
                  <a:srgbClr val="7030A0"/>
                </a:solidFill>
              </a:rPr>
              <a:t>ตัวอย่าง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sz="32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glcd(1,1,"%d",knob(180));</a:t>
            </a:r>
          </a:p>
          <a:p>
            <a:r>
              <a:rPr lang="en-US" sz="2400" b="1">
                <a:solidFill>
                  <a:prstClr val="black"/>
                </a:solidFill>
              </a:rPr>
              <a:t>	  </a:t>
            </a:r>
            <a:endParaRPr lang="th-TH" sz="2400" b="1">
              <a:solidFill>
                <a:prstClr val="black"/>
              </a:solidFill>
            </a:endParaRPr>
          </a:p>
          <a:p>
            <a:r>
              <a:rPr lang="th-TH" sz="2400" b="1">
                <a:solidFill>
                  <a:prstClr val="black"/>
                </a:solidFill>
              </a:rPr>
              <a:t>	</a:t>
            </a:r>
            <a:r>
              <a:rPr lang="th-TH" sz="3600" b="1">
                <a:solidFill>
                  <a:prstClr val="black"/>
                </a:solidFill>
              </a:rPr>
              <a:t>หน้าจอจะแสดงค่า 0-180 เพราะตั้งค่าสเกลเป็น 180</a:t>
            </a:r>
            <a:endParaRPr lang="en-US" sz="3600" b="1">
              <a:solidFill>
                <a:srgbClr val="7030A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2281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การใช้งานคำสั่ง </a:t>
            </a:r>
            <a:r>
              <a:rPr lang="en-US" sz="4400" b="1" smtClean="0">
                <a:solidFill>
                  <a:prstClr val="white"/>
                </a:solidFill>
              </a:rPr>
              <a:t>knob(x)</a:t>
            </a:r>
            <a:endParaRPr lang="th-TH" sz="36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4" r="61465"/>
          <a:stretch/>
        </p:blipFill>
        <p:spPr>
          <a:xfrm>
            <a:off x="5934794" y="397"/>
            <a:ext cx="3191247" cy="29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18746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959" y="1124744"/>
            <a:ext cx="88583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>
                <a:solidFill>
                  <a:srgbClr val="7030A0"/>
                </a:solidFill>
              </a:rPr>
              <a:t>รูปแบบ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knob(x,y); </a:t>
            </a:r>
          </a:p>
          <a:p>
            <a:r>
              <a:rPr lang="th-TH" b="1">
                <a:solidFill>
                  <a:prstClr val="black"/>
                </a:solidFill>
              </a:rPr>
              <a:t>		</a:t>
            </a:r>
            <a:r>
              <a:rPr lang="en-US" sz="3200" b="1">
                <a:solidFill>
                  <a:prstClr val="black"/>
                </a:solidFill>
              </a:rPr>
              <a:t>x </a:t>
            </a:r>
            <a:r>
              <a:rPr lang="th-TH" sz="3200" b="1">
                <a:solidFill>
                  <a:prstClr val="black"/>
                </a:solidFill>
              </a:rPr>
              <a:t>คือค่า </a:t>
            </a:r>
            <a:r>
              <a:rPr lang="en-US" sz="3200" b="1">
                <a:solidFill>
                  <a:prstClr val="black"/>
                </a:solidFill>
              </a:rPr>
              <a:t>Scale </a:t>
            </a:r>
            <a:r>
              <a:rPr lang="th-TH" sz="3200" b="1">
                <a:solidFill>
                  <a:prstClr val="black"/>
                </a:solidFill>
              </a:rPr>
              <a:t>ช่วงเริ่มต้น</a:t>
            </a:r>
          </a:p>
          <a:p>
            <a:r>
              <a:rPr lang="th-TH" sz="3200" b="1">
                <a:solidFill>
                  <a:prstClr val="black"/>
                </a:solidFill>
              </a:rPr>
              <a:t>		</a:t>
            </a:r>
            <a:r>
              <a:rPr lang="en-US" sz="3200" b="1">
                <a:solidFill>
                  <a:prstClr val="black"/>
                </a:solidFill>
              </a:rPr>
              <a:t>y </a:t>
            </a:r>
            <a:r>
              <a:rPr lang="th-TH" sz="3200" b="1">
                <a:solidFill>
                  <a:prstClr val="black"/>
                </a:solidFill>
              </a:rPr>
              <a:t>คือค่า </a:t>
            </a:r>
            <a:r>
              <a:rPr lang="en-US" sz="3200" b="1">
                <a:solidFill>
                  <a:prstClr val="black"/>
                </a:solidFill>
              </a:rPr>
              <a:t>Scale </a:t>
            </a:r>
            <a:r>
              <a:rPr lang="th-TH" sz="3200" b="1">
                <a:solidFill>
                  <a:prstClr val="black"/>
                </a:solidFill>
              </a:rPr>
              <a:t>ช่วงท้าย</a:t>
            </a:r>
          </a:p>
          <a:p>
            <a:r>
              <a:rPr lang="th-TH" b="1">
                <a:solidFill>
                  <a:srgbClr val="7030A0"/>
                </a:solidFill>
              </a:rPr>
              <a:t>ตัวอย่าง</a:t>
            </a:r>
          </a:p>
          <a:p>
            <a:r>
              <a:rPr lang="th-TH" b="1">
                <a:solidFill>
                  <a:prstClr val="black"/>
                </a:solidFill>
              </a:rPr>
              <a:t>	</a:t>
            </a:r>
            <a:r>
              <a:rPr lang="en-US" sz="32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glcd(1,1,"%d",knob(</a:t>
            </a:r>
            <a:r>
              <a:rPr lang="th-TH" sz="32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32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,90));</a:t>
            </a:r>
          </a:p>
          <a:p>
            <a:r>
              <a:rPr lang="en-US" sz="2400" b="1">
                <a:solidFill>
                  <a:prstClr val="black"/>
                </a:solidFill>
              </a:rPr>
              <a:t>	  </a:t>
            </a:r>
            <a:endParaRPr lang="th-TH" sz="2400" b="1">
              <a:solidFill>
                <a:prstClr val="black"/>
              </a:solidFill>
            </a:endParaRPr>
          </a:p>
          <a:p>
            <a:r>
              <a:rPr lang="th-TH" sz="2400" b="1">
                <a:solidFill>
                  <a:prstClr val="black"/>
                </a:solidFill>
              </a:rPr>
              <a:t>	</a:t>
            </a:r>
            <a:r>
              <a:rPr lang="th-TH" sz="3600" b="1">
                <a:solidFill>
                  <a:prstClr val="black"/>
                </a:solidFill>
              </a:rPr>
              <a:t>หน้าจอจะแสดงค่า </a:t>
            </a:r>
            <a:r>
              <a:rPr lang="en-US" sz="3600" b="1">
                <a:solidFill>
                  <a:prstClr val="black"/>
                </a:solidFill>
              </a:rPr>
              <a:t>10-90</a:t>
            </a:r>
            <a:r>
              <a:rPr lang="th-TH" sz="3600" b="1">
                <a:solidFill>
                  <a:prstClr val="black"/>
                </a:solidFill>
              </a:rPr>
              <a:t> ตามการหมุน </a:t>
            </a:r>
            <a:r>
              <a:rPr lang="en-US" sz="3600" b="1">
                <a:solidFill>
                  <a:prstClr val="black"/>
                </a:solidFill>
              </a:rPr>
              <a:t>knob()</a:t>
            </a:r>
            <a:endParaRPr lang="en-US" sz="3600" b="1">
              <a:solidFill>
                <a:srgbClr val="7030A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2281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การใช้งานคำสั่ง </a:t>
            </a:r>
            <a:r>
              <a:rPr lang="en-US" sz="4400" b="1" smtClean="0">
                <a:solidFill>
                  <a:prstClr val="white"/>
                </a:solidFill>
              </a:rPr>
              <a:t>knob(x,y)</a:t>
            </a:r>
            <a:endParaRPr lang="th-TH" sz="36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4" r="61465"/>
          <a:stretch/>
        </p:blipFill>
        <p:spPr>
          <a:xfrm>
            <a:off x="5934794" y="397"/>
            <a:ext cx="3191247" cy="29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0922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078" y="1760622"/>
            <a:ext cx="8403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glcd(0,0,"%d",knob());</a:t>
            </a:r>
            <a:endParaRPr lang="th-TH" sz="4000" b="1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7" name="U-Turn Arrow 6"/>
          <p:cNvSpPr/>
          <p:nvPr/>
        </p:nvSpPr>
        <p:spPr>
          <a:xfrm flipH="1">
            <a:off x="4015357" y="1070419"/>
            <a:ext cx="1656185" cy="690203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0256" y="2768734"/>
            <a:ext cx="4895591" cy="237626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62281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การแสดงผลค่า </a:t>
            </a:r>
            <a:r>
              <a:rPr lang="en-US" sz="4400" b="1">
                <a:solidFill>
                  <a:prstClr val="white"/>
                </a:solidFill>
              </a:rPr>
              <a:t>knob() </a:t>
            </a:r>
            <a:r>
              <a:rPr lang="th-TH" sz="4400" b="1">
                <a:solidFill>
                  <a:prstClr val="white"/>
                </a:solidFill>
              </a:rPr>
              <a:t>ที่จอ </a:t>
            </a:r>
            <a:r>
              <a:rPr lang="en-US" sz="4400" b="1">
                <a:solidFill>
                  <a:prstClr val="white"/>
                </a:solidFill>
              </a:rPr>
              <a:t>GLCD</a:t>
            </a:r>
            <a:endParaRPr lang="th-TH" sz="3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783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76256" y="3804926"/>
            <a:ext cx="2160240" cy="728699"/>
          </a:xfrm>
        </p:spPr>
        <p:txBody>
          <a:bodyPr>
            <a:normAutofit fontScale="90000"/>
          </a:bodyPr>
          <a:lstStyle/>
          <a:p>
            <a:r>
              <a:rPr lang="th-TH" sz="4800" b="1" smtClean="0">
                <a:solidFill>
                  <a:srgbClr val="7030A0"/>
                </a:solidFill>
              </a:rPr>
              <a:t>สวิตช์ </a:t>
            </a:r>
            <a:r>
              <a:rPr lang="en-US" sz="4800" b="1" smtClean="0">
                <a:solidFill>
                  <a:srgbClr val="7030A0"/>
                </a:solidFill>
              </a:rPr>
              <a:t>OK</a:t>
            </a:r>
            <a:endParaRPr lang="th-TH" sz="4800" b="1">
              <a:solidFill>
                <a:srgbClr val="7030A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908720"/>
            <a:ext cx="3312368" cy="1445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srgbClr val="00B0F0"/>
                </a:solidFill>
              </a:rPr>
              <a:t>กดเป็นจริง</a:t>
            </a:r>
          </a:p>
          <a:p>
            <a:r>
              <a:rPr lang="th-TH" b="1" smtClean="0">
                <a:solidFill>
                  <a:srgbClr val="00B0F0"/>
                </a:solidFill>
              </a:rPr>
              <a:t>ไม่กดเป็นเท็จ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49104" r="48808" b="6869"/>
          <a:stretch/>
        </p:blipFill>
        <p:spPr>
          <a:xfrm>
            <a:off x="5543550" y="0"/>
            <a:ext cx="3600450" cy="30194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17382" y="1987117"/>
            <a:ext cx="852786" cy="864096"/>
          </a:xfrm>
          <a:prstGeom prst="ellipse">
            <a:avLst/>
          </a:prstGeom>
          <a:noFill/>
          <a:ln w="38100">
            <a:solidFill>
              <a:srgbClr val="FF99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52320" y="2924944"/>
            <a:ext cx="720080" cy="865819"/>
          </a:xfrm>
          <a:prstGeom prst="straightConnector1">
            <a:avLst/>
          </a:prstGeom>
          <a:ln w="5715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298782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 </a:t>
            </a:r>
            <a:r>
              <a:rPr lang="en-US" sz="4400" b="1" smtClean="0">
                <a:solidFill>
                  <a:prstClr val="white"/>
                </a:solidFill>
              </a:rPr>
              <a:t>sw_OK()</a:t>
            </a:r>
            <a:endParaRPr lang="th-TH" sz="36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9512" y="3140968"/>
            <a:ext cx="5364038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setup(){}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loop(){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sw_OK()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sound(1200,100);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9512" y="2563734"/>
            <a:ext cx="1656184" cy="581234"/>
          </a:xfrm>
          <a:custGeom>
            <a:avLst/>
            <a:gdLst>
              <a:gd name="connsiteX0" fmla="*/ 0 w 1656184"/>
              <a:gd name="connsiteY0" fmla="*/ 0 h 581234"/>
              <a:gd name="connsiteX1" fmla="*/ 1656184 w 1656184"/>
              <a:gd name="connsiteY1" fmla="*/ 0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  <a:gd name="connsiteX0" fmla="*/ 0 w 1656184"/>
              <a:gd name="connsiteY0" fmla="*/ 0 h 581234"/>
              <a:gd name="connsiteX1" fmla="*/ 1475209 w 1656184"/>
              <a:gd name="connsiteY1" fmla="*/ 9525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  <a:gd name="connsiteX0" fmla="*/ 0 w 1656184"/>
              <a:gd name="connsiteY0" fmla="*/ 0 h 581234"/>
              <a:gd name="connsiteX1" fmla="*/ 1475209 w 1656184"/>
              <a:gd name="connsiteY1" fmla="*/ 9525 h 581234"/>
              <a:gd name="connsiteX2" fmla="*/ 1639763 w 1656184"/>
              <a:gd name="connsiteY2" fmla="*/ 246141 h 581234"/>
              <a:gd name="connsiteX3" fmla="*/ 1656184 w 1656184"/>
              <a:gd name="connsiteY3" fmla="*/ 581234 h 581234"/>
              <a:gd name="connsiteX4" fmla="*/ 0 w 1656184"/>
              <a:gd name="connsiteY4" fmla="*/ 581234 h 581234"/>
              <a:gd name="connsiteX5" fmla="*/ 0 w 1656184"/>
              <a:gd name="connsiteY5" fmla="*/ 0 h 58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184" h="581234">
                <a:moveTo>
                  <a:pt x="0" y="0"/>
                </a:moveTo>
                <a:lnTo>
                  <a:pt x="1475209" y="9525"/>
                </a:lnTo>
                <a:cubicBezTo>
                  <a:pt x="1507835" y="91572"/>
                  <a:pt x="1607137" y="164094"/>
                  <a:pt x="1639763" y="246141"/>
                </a:cubicBezTo>
                <a:lnTo>
                  <a:pt x="1656184" y="581234"/>
                </a:lnTo>
                <a:lnTo>
                  <a:pt x="0" y="58123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prstClr val="white"/>
                </a:solidFill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24744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t="7797" r="6787" b="8073"/>
          <a:stretch/>
        </p:blipFill>
        <p:spPr>
          <a:xfrm>
            <a:off x="1085854" y="656227"/>
            <a:ext cx="7064348" cy="5769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8" y="-962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แบตเตอรี่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4288" y="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อแดปเตอร์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6649" y="702804"/>
            <a:ext cx="10395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เปิด/ปิด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23928" y="4905164"/>
            <a:ext cx="3240360" cy="1462258"/>
          </a:xfrm>
          <a:prstGeom prst="roundRect">
            <a:avLst>
              <a:gd name="adj" fmla="val 10104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2260" y="3202000"/>
            <a:ext cx="11272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 err="1">
                <a:solidFill>
                  <a:srgbClr val="FF9933"/>
                </a:solidFill>
              </a:rPr>
              <a:t>เซอร์</a:t>
            </a:r>
            <a:r>
              <a:rPr lang="th-TH" b="1" dirty="0">
                <a:solidFill>
                  <a:srgbClr val="FF9933"/>
                </a:solidFill>
              </a:rPr>
              <a:t>โว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47764" y="80224"/>
            <a:ext cx="203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USB </a:t>
            </a:r>
            <a:r>
              <a:rPr lang="th-TH" b="1" dirty="0">
                <a:solidFill>
                  <a:srgbClr val="FF9933"/>
                </a:solidFill>
              </a:rPr>
              <a:t>(</a:t>
            </a:r>
            <a:r>
              <a:rPr lang="en-US" b="1" dirty="0">
                <a:solidFill>
                  <a:srgbClr val="FF9933"/>
                </a:solidFill>
              </a:rPr>
              <a:t>Download)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60140" y="2992617"/>
            <a:ext cx="1080120" cy="2480967"/>
          </a:xfrm>
          <a:prstGeom prst="roundRect">
            <a:avLst>
              <a:gd name="adj" fmla="val 2544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4867" y="3463610"/>
            <a:ext cx="720080" cy="619730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92549" y="60660"/>
            <a:ext cx="18007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>
                <a:solidFill>
                  <a:srgbClr val="FF9933"/>
                </a:solidFill>
              </a:rPr>
              <a:t>ANALOG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203848" y="5229200"/>
            <a:ext cx="648072" cy="1138222"/>
          </a:xfrm>
          <a:prstGeom prst="round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5477" y="4118740"/>
            <a:ext cx="684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I2C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514178" y="1232543"/>
            <a:ext cx="602471" cy="1332361"/>
          </a:xfrm>
          <a:prstGeom prst="round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8077177" y="3750346"/>
            <a:ext cx="479293" cy="391170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7306" y="2597595"/>
            <a:ext cx="1452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9933"/>
                </a:solidFill>
              </a:rPr>
              <a:t>DIGITAL</a:t>
            </a:r>
          </a:p>
          <a:p>
            <a:r>
              <a:rPr lang="en-US" b="1">
                <a:solidFill>
                  <a:srgbClr val="FF9933"/>
                </a:solidFill>
              </a:rPr>
              <a:t>ANALOG</a:t>
            </a:r>
            <a:endParaRPr lang="th-TH" b="1" dirty="0">
              <a:solidFill>
                <a:srgbClr val="FF9933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096740" y="5962176"/>
            <a:ext cx="539489" cy="333424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00796" y="6097718"/>
            <a:ext cx="10702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มอเตอร์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126604" y="1232543"/>
            <a:ext cx="479293" cy="391170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45035" y="407859"/>
            <a:ext cx="479293" cy="391170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52120" y="473145"/>
            <a:ext cx="504056" cy="317981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70366" y="593458"/>
            <a:ext cx="315035" cy="260871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122839" y="4581128"/>
            <a:ext cx="342038" cy="648072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085854" y="791126"/>
            <a:ext cx="2117994" cy="1138917"/>
          </a:xfrm>
          <a:prstGeom prst="roundRect">
            <a:avLst>
              <a:gd name="adj" fmla="val 2544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620180" y="473145"/>
            <a:ext cx="360040" cy="468855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366485" y="3861048"/>
            <a:ext cx="661899" cy="1612536"/>
          </a:xfrm>
          <a:prstGeom prst="round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02141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76256" y="3804926"/>
            <a:ext cx="2160240" cy="728699"/>
          </a:xfrm>
        </p:spPr>
        <p:txBody>
          <a:bodyPr>
            <a:normAutofit fontScale="90000"/>
          </a:bodyPr>
          <a:lstStyle/>
          <a:p>
            <a:r>
              <a:rPr lang="th-TH" sz="4800" b="1" smtClean="0">
                <a:solidFill>
                  <a:srgbClr val="7030A0"/>
                </a:solidFill>
              </a:rPr>
              <a:t>สวิตช์ </a:t>
            </a:r>
            <a:r>
              <a:rPr lang="en-US" sz="4800" b="1" smtClean="0">
                <a:solidFill>
                  <a:srgbClr val="7030A0"/>
                </a:solidFill>
              </a:rPr>
              <a:t>OK</a:t>
            </a:r>
            <a:endParaRPr lang="th-TH" sz="4800" b="1">
              <a:solidFill>
                <a:srgbClr val="7030A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24744"/>
            <a:ext cx="5364088" cy="10852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srgbClr val="00B0F0"/>
                </a:solidFill>
              </a:rPr>
              <a:t>รอจนกระทั่งกดสวิตช์ </a:t>
            </a:r>
            <a:r>
              <a:rPr lang="en-US" b="1" smtClean="0">
                <a:solidFill>
                  <a:srgbClr val="00B0F0"/>
                </a:solidFill>
              </a:rPr>
              <a:t>OK</a:t>
            </a:r>
          </a:p>
          <a:p>
            <a:r>
              <a:rPr lang="th-TH" b="1" smtClean="0">
                <a:solidFill>
                  <a:srgbClr val="00B0F0"/>
                </a:solidFill>
              </a:rPr>
              <a:t>แล้วปล่อยสวิตช์ จึงจะทำงาน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49104" r="48808" b="6869"/>
          <a:stretch/>
        </p:blipFill>
        <p:spPr>
          <a:xfrm>
            <a:off x="5543550" y="0"/>
            <a:ext cx="3600450" cy="30194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17382" y="1987117"/>
            <a:ext cx="852786" cy="864096"/>
          </a:xfrm>
          <a:prstGeom prst="ellipse">
            <a:avLst/>
          </a:prstGeom>
          <a:noFill/>
          <a:ln w="38100">
            <a:solidFill>
              <a:srgbClr val="FF99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52320" y="2924944"/>
            <a:ext cx="720080" cy="865819"/>
          </a:xfrm>
          <a:prstGeom prst="straightConnector1">
            <a:avLst/>
          </a:prstGeom>
          <a:ln w="5715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406794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 </a:t>
            </a:r>
            <a:r>
              <a:rPr lang="en-US" sz="4400" b="1" smtClean="0">
                <a:solidFill>
                  <a:prstClr val="white"/>
                </a:solidFill>
              </a:rPr>
              <a:t>sw_OK_press()</a:t>
            </a:r>
            <a:endParaRPr lang="th-TH" sz="36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9512" y="3743483"/>
            <a:ext cx="5364038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setup(){}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loop(){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	sw_OK_press();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	beep();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9512" y="3166249"/>
            <a:ext cx="1656184" cy="581234"/>
          </a:xfrm>
          <a:custGeom>
            <a:avLst/>
            <a:gdLst>
              <a:gd name="connsiteX0" fmla="*/ 0 w 1656184"/>
              <a:gd name="connsiteY0" fmla="*/ 0 h 581234"/>
              <a:gd name="connsiteX1" fmla="*/ 1656184 w 1656184"/>
              <a:gd name="connsiteY1" fmla="*/ 0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  <a:gd name="connsiteX0" fmla="*/ 0 w 1656184"/>
              <a:gd name="connsiteY0" fmla="*/ 0 h 581234"/>
              <a:gd name="connsiteX1" fmla="*/ 1456159 w 1656184"/>
              <a:gd name="connsiteY1" fmla="*/ 0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581234">
                <a:moveTo>
                  <a:pt x="0" y="0"/>
                </a:moveTo>
                <a:lnTo>
                  <a:pt x="1456159" y="0"/>
                </a:lnTo>
                <a:lnTo>
                  <a:pt x="1656184" y="581234"/>
                </a:lnTo>
                <a:lnTo>
                  <a:pt x="0" y="58123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prstClr val="white"/>
                </a:solidFill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279836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2616" y="6434227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471" y="901826"/>
            <a:ext cx="5364088" cy="15173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srgbClr val="00B0F0"/>
                </a:solidFill>
              </a:rPr>
              <a:t>1. แสดงข้อความที่หน้าจอ</a:t>
            </a:r>
            <a:endParaRPr lang="en-US" b="1" smtClean="0">
              <a:solidFill>
                <a:srgbClr val="00B0F0"/>
              </a:solidFill>
            </a:endParaRPr>
          </a:p>
          <a:p>
            <a:r>
              <a:rPr lang="th-TH" b="1" smtClean="0">
                <a:solidFill>
                  <a:srgbClr val="00B0F0"/>
                </a:solidFill>
              </a:rPr>
              <a:t>2. รอจนกระทั่งกดสวิตช์ </a:t>
            </a:r>
            <a:r>
              <a:rPr lang="en-US" b="1" smtClean="0">
                <a:solidFill>
                  <a:srgbClr val="00B0F0"/>
                </a:solidFill>
              </a:rPr>
              <a:t>OK</a:t>
            </a:r>
          </a:p>
          <a:p>
            <a:r>
              <a:rPr lang="th-TH" b="1" smtClean="0">
                <a:solidFill>
                  <a:srgbClr val="00B0F0"/>
                </a:solidFill>
              </a:rPr>
              <a:t>3. ทำงานคำสั่งถัดไป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385192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 </a:t>
            </a:r>
            <a:r>
              <a:rPr lang="en-US" sz="4400" b="1" smtClean="0">
                <a:solidFill>
                  <a:prstClr val="white"/>
                </a:solidFill>
              </a:rPr>
              <a:t>OK ()</a:t>
            </a:r>
            <a:endParaRPr lang="th-TH" sz="36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9512" y="3569802"/>
            <a:ext cx="5364038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setup(){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	OK();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3200" b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loop(){</a:t>
            </a:r>
          </a:p>
          <a:p>
            <a:r>
              <a:rPr lang="en-US" sz="320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9512" y="2992568"/>
            <a:ext cx="1656184" cy="581234"/>
          </a:xfrm>
          <a:custGeom>
            <a:avLst/>
            <a:gdLst>
              <a:gd name="connsiteX0" fmla="*/ 0 w 1656184"/>
              <a:gd name="connsiteY0" fmla="*/ 0 h 581234"/>
              <a:gd name="connsiteX1" fmla="*/ 1656184 w 1656184"/>
              <a:gd name="connsiteY1" fmla="*/ 0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  <a:gd name="connsiteX0" fmla="*/ 0 w 1656184"/>
              <a:gd name="connsiteY0" fmla="*/ 0 h 581234"/>
              <a:gd name="connsiteX1" fmla="*/ 1456159 w 1656184"/>
              <a:gd name="connsiteY1" fmla="*/ 0 h 581234"/>
              <a:gd name="connsiteX2" fmla="*/ 1656184 w 1656184"/>
              <a:gd name="connsiteY2" fmla="*/ 581234 h 581234"/>
              <a:gd name="connsiteX3" fmla="*/ 0 w 1656184"/>
              <a:gd name="connsiteY3" fmla="*/ 581234 h 581234"/>
              <a:gd name="connsiteX4" fmla="*/ 0 w 1656184"/>
              <a:gd name="connsiteY4" fmla="*/ 0 h 58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581234">
                <a:moveTo>
                  <a:pt x="0" y="0"/>
                </a:moveTo>
                <a:lnTo>
                  <a:pt x="1456159" y="0"/>
                </a:lnTo>
                <a:lnTo>
                  <a:pt x="1656184" y="581234"/>
                </a:lnTo>
                <a:lnTo>
                  <a:pt x="0" y="58123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smtClean="0">
                <a:solidFill>
                  <a:prstClr val="white"/>
                </a:solidFill>
              </a:rPr>
              <a:t>ตัวอย่าง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21528" r="22626" b="24306"/>
          <a:stretch/>
        </p:blipFill>
        <p:spPr>
          <a:xfrm>
            <a:off x="4532708" y="370075"/>
            <a:ext cx="4359771" cy="3520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82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3091" y="6513413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08934" y="16421"/>
            <a:ext cx="4824536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motor (</a:t>
            </a:r>
            <a:r>
              <a:rPr lang="en-US" sz="36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CH,POW</a:t>
            </a:r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th-TH" sz="3600" b="1" smtClean="0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22969" y="856581"/>
            <a:ext cx="8216206" cy="3604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CH</a:t>
            </a:r>
            <a:r>
              <a:rPr lang="en-US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1-6 คือมอเตอร์ 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ถึง 6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12 สำหรับมอเตอร์ 1 และ 2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34 </a:t>
            </a:r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สำหรับมอเตอร์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และ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56 สำหรับมอเตอร์ 5 และ 6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,ALL,ALL4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สำหรับมอเตอร์ 1 ถึง 4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106 หรือ 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ALL6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สำหรับมอเตอร์ทั้ง 6 ตัว</a:t>
            </a:r>
            <a:endParaRPr lang="en-US" sz="2800" b="1" smtClean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03150" y="4869160"/>
            <a:ext cx="8340850" cy="1659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ความเร็ว 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-100 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ถึง </a:t>
            </a: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100</a:t>
            </a:r>
            <a:endParaRPr lang="th-TH" sz="2800" b="1" smtClean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ค่าบวก เดินหน้า</a:t>
            </a:r>
          </a:p>
          <a:p>
            <a:r>
              <a:rPr lang="th-TH" sz="28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th-TH" sz="28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ค่าลบ ถอยหลัง</a:t>
            </a:r>
            <a:endParaRPr lang="en-US" sz="2800" b="1" smtClean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327585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คำสั่งขับมอเตอร์</a:t>
            </a:r>
            <a:endParaRPr lang="th-TH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3091" y="6513413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08934" y="16421"/>
            <a:ext cx="4824536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motor (</a:t>
            </a:r>
            <a:r>
              <a:rPr lang="en-US" sz="36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CH,POW</a:t>
            </a:r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th-TH" sz="3600" b="1" smtClean="0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07504" y="856581"/>
            <a:ext cx="8931671" cy="16363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motor(1,60</a:t>
            </a:r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ให้</a:t>
            </a:r>
            <a:r>
              <a:rPr lang="th-TH" sz="2000" b="1">
                <a:solidFill>
                  <a:srgbClr val="7030A0"/>
                </a:solidFill>
                <a:cs typeface="Courier New" pitchFamily="49" charset="0"/>
              </a:rPr>
              <a:t>มอเตอร์ 1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ไปหน้าความเร็ว 60</a:t>
            </a:r>
            <a:r>
              <a:rPr lang="en-US" sz="2000" b="1" smtClean="0">
                <a:solidFill>
                  <a:srgbClr val="7030A0"/>
                </a:solidFill>
                <a:cs typeface="Courier New" pitchFamily="49" charset="0"/>
              </a:rPr>
              <a:t>%</a:t>
            </a:r>
            <a:endParaRPr lang="th-TH" sz="2800" b="1">
              <a:solidFill>
                <a:srgbClr val="7030A0"/>
              </a:solidFill>
              <a:cs typeface="Courier New" pitchFamily="49" charset="0"/>
            </a:endParaRPr>
          </a:p>
          <a:p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motor(12</a:t>
            </a:r>
            <a:r>
              <a:rPr lang="en-US" sz="2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,-80</a:t>
            </a:r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ให้</a:t>
            </a:r>
            <a:r>
              <a:rPr lang="th-TH" sz="2000" b="1">
                <a:solidFill>
                  <a:srgbClr val="7030A0"/>
                </a:solidFill>
                <a:cs typeface="Courier New" pitchFamily="49" charset="0"/>
              </a:rPr>
              <a:t>มอเตอร์ 1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และ </a:t>
            </a:r>
            <a:r>
              <a:rPr lang="th-TH" sz="2000" b="1">
                <a:solidFill>
                  <a:srgbClr val="7030A0"/>
                </a:solidFill>
                <a:cs typeface="Courier New" pitchFamily="49" charset="0"/>
              </a:rPr>
              <a:t>2 ถอย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หลังความเร็ว 80</a:t>
            </a:r>
            <a:r>
              <a:rPr lang="en-US" sz="2000" b="1" smtClean="0">
                <a:solidFill>
                  <a:srgbClr val="7030A0"/>
                </a:solidFill>
                <a:cs typeface="Courier New" pitchFamily="49" charset="0"/>
              </a:rPr>
              <a:t>%</a:t>
            </a:r>
            <a:endParaRPr lang="th-TH" sz="2000" b="1">
              <a:solidFill>
                <a:srgbClr val="7030A0"/>
              </a:solidFill>
              <a:cs typeface="Courier New" pitchFamily="49" charset="0"/>
            </a:endParaRPr>
          </a:p>
          <a:p>
            <a:r>
              <a:rPr 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motor(ALL,100);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ให้</a:t>
            </a:r>
            <a:r>
              <a:rPr lang="th-TH" sz="2000" b="1">
                <a:solidFill>
                  <a:srgbClr val="7030A0"/>
                </a:solidFill>
                <a:cs typeface="Courier New" pitchFamily="49" charset="0"/>
              </a:rPr>
              <a:t>มอเตอร์ 1-4 ไปด้านหน้าด้วยความเร็ว </a:t>
            </a:r>
            <a:r>
              <a:rPr lang="th-TH" sz="2000" b="1" smtClean="0">
                <a:solidFill>
                  <a:srgbClr val="7030A0"/>
                </a:solidFill>
                <a:cs typeface="Courier New" pitchFamily="49" charset="0"/>
              </a:rPr>
              <a:t>100</a:t>
            </a:r>
            <a:r>
              <a:rPr lang="en-US" sz="2000" b="1" smtClean="0">
                <a:solidFill>
                  <a:srgbClr val="7030A0"/>
                </a:solidFill>
                <a:cs typeface="Courier New" pitchFamily="49" charset="0"/>
              </a:rPr>
              <a:t>%</a:t>
            </a:r>
            <a:endParaRPr lang="th-TH" sz="2000" b="1">
              <a:solidFill>
                <a:srgbClr val="7030A0"/>
              </a:solidFill>
              <a:cs typeface="Courier New" pitchFamily="49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42839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ตัวอย่าง </a:t>
            </a:r>
            <a:r>
              <a:rPr lang="en-US" sz="4400" b="1" smtClean="0">
                <a:solidFill>
                  <a:prstClr val="white"/>
                </a:solidFill>
              </a:rPr>
              <a:t>: motor()</a:t>
            </a:r>
            <a:endParaRPr lang="th-TH" sz="36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68750" r="6003" b="7356"/>
          <a:stretch/>
        </p:blipFill>
        <p:spPr>
          <a:xfrm>
            <a:off x="17861" y="3501008"/>
            <a:ext cx="910845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3091" y="6513413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08934" y="16421"/>
            <a:ext cx="4824536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motor_stop(</a:t>
            </a:r>
            <a:r>
              <a:rPr lang="en-US" sz="36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CH</a:t>
            </a:r>
            <a:r>
              <a:rPr lang="en-US" sz="36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th-TH" sz="3600" b="1" smtClean="0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349188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คำสั่งหยุดมอเตอร์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3099" y="980728"/>
            <a:ext cx="8931670" cy="3711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CH</a:t>
            </a:r>
            <a:r>
              <a:rPr lang="en-US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1-6 คือมอเตอร์ </a:t>
            </a:r>
            <a:r>
              <a:rPr lang="en-US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ถึง 6</a:t>
            </a:r>
          </a:p>
          <a:p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12 สำหรับมอเตอร์ 1 และ 2</a:t>
            </a:r>
          </a:p>
          <a:p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34 สำหรับมอเตอร์ 3 และ 4</a:t>
            </a:r>
          </a:p>
          <a:p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56 สำหรับมอเตอร์ 5 และ 6</a:t>
            </a:r>
          </a:p>
          <a:p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100</a:t>
            </a:r>
            <a:r>
              <a:rPr lang="en-US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,ALL,ALL4 </a:t>
            </a:r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สำหรับมอเตอร์ 1 ถึง 4</a:t>
            </a:r>
          </a:p>
          <a:p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	106 หรือ </a:t>
            </a:r>
            <a:r>
              <a:rPr lang="en-US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ALL6 </a:t>
            </a:r>
            <a:r>
              <a:rPr lang="th-TH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สำหรับมอเตอร์ทั้ง 6 ตัว</a:t>
            </a:r>
            <a:endParaRPr lang="en-US" b="1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504" y="4869160"/>
            <a:ext cx="8856984" cy="16171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th-TH" b="1" smtClean="0">
                <a:solidFill>
                  <a:srgbClr val="C00000"/>
                </a:solidFill>
              </a:rPr>
              <a:t>คำสั่ง</a:t>
            </a:r>
            <a:r>
              <a:rPr lang="th-TH" b="1" smtClean="0">
                <a:solidFill>
                  <a:srgbClr val="7030A0"/>
                </a:solidFill>
              </a:rPr>
              <a:t> </a:t>
            </a:r>
            <a:r>
              <a:rPr lang="en-US" b="1" smtClean="0">
                <a:solidFill>
                  <a:srgbClr val="7030A0"/>
                </a:solidFill>
              </a:rPr>
              <a:t>ao()</a:t>
            </a:r>
            <a:r>
              <a:rPr lang="en-US" b="1" smtClean="0">
                <a:solidFill>
                  <a:srgbClr val="C00000"/>
                </a:solidFill>
              </a:rPr>
              <a:t> </a:t>
            </a:r>
            <a:r>
              <a:rPr lang="th-TH" b="1" smtClean="0">
                <a:solidFill>
                  <a:srgbClr val="C00000"/>
                </a:solidFill>
              </a:rPr>
              <a:t>เท่ากับ </a:t>
            </a:r>
            <a:r>
              <a:rPr lang="en-US" b="1" smtClean="0">
                <a:solidFill>
                  <a:srgbClr val="C00000"/>
                </a:solidFill>
              </a:rPr>
              <a:t>motor_stop(12); </a:t>
            </a:r>
            <a:r>
              <a:rPr lang="th-TH" b="1" smtClean="0">
                <a:solidFill>
                  <a:srgbClr val="C00000"/>
                </a:solidFill>
              </a:rPr>
              <a:t>มอเตอร์ 1 และ 2 หยุด</a:t>
            </a:r>
            <a:endParaRPr lang="en-US" b="1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th-TH" b="1" smtClean="0">
                <a:solidFill>
                  <a:srgbClr val="C00000"/>
                </a:solidFill>
              </a:rPr>
              <a:t>คำสั่ง </a:t>
            </a:r>
            <a:r>
              <a:rPr lang="en-US" b="1" smtClean="0">
                <a:solidFill>
                  <a:srgbClr val="7030A0"/>
                </a:solidFill>
              </a:rPr>
              <a:t>AO()</a:t>
            </a:r>
            <a:r>
              <a:rPr lang="en-US" b="1" smtClean="0">
                <a:solidFill>
                  <a:srgbClr val="C00000"/>
                </a:solidFill>
              </a:rPr>
              <a:t> </a:t>
            </a:r>
            <a:r>
              <a:rPr lang="th-TH" b="1">
                <a:solidFill>
                  <a:srgbClr val="C00000"/>
                </a:solidFill>
              </a:rPr>
              <a:t>เท่ากับ </a:t>
            </a:r>
            <a:r>
              <a:rPr lang="en-US" b="1" smtClean="0">
                <a:solidFill>
                  <a:srgbClr val="C00000"/>
                </a:solidFill>
              </a:rPr>
              <a:t>motor_stop(ALL);</a:t>
            </a:r>
            <a:r>
              <a:rPr lang="th-TH" b="1" smtClean="0">
                <a:solidFill>
                  <a:srgbClr val="C00000"/>
                </a:solidFill>
              </a:rPr>
              <a:t> มอเตอร์ 1-4 หยุด</a:t>
            </a:r>
            <a:endParaRPr lang="en-US" b="1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endParaRPr lang="th-TH" b="1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" y="1315929"/>
            <a:ext cx="1315874" cy="167655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73462" y="615192"/>
            <a:ext cx="1584920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เดินหน้า</a:t>
            </a:r>
          </a:p>
        </p:txBody>
      </p:sp>
      <p:sp>
        <p:nvSpPr>
          <p:cNvPr id="11" name="Right Arrow 10"/>
          <p:cNvSpPr/>
          <p:nvPr/>
        </p:nvSpPr>
        <p:spPr>
          <a:xfrm rot="16200000">
            <a:off x="1995535" y="1561925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022" y="3053595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fd(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7820" y="3476169"/>
            <a:ext cx="1584920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ถอยหลัง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1831007" y="4783182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1519" y="5960298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bk(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5" y="4156954"/>
            <a:ext cx="1315874" cy="16765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06" y="1990359"/>
            <a:ext cx="1315874" cy="1676558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3384831" y="1303057"/>
            <a:ext cx="2147243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เลี้ยวซ้าย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32139" y="3750052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sl(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25" name="Bent Arrow 24"/>
          <p:cNvSpPr/>
          <p:nvPr/>
        </p:nvSpPr>
        <p:spPr>
          <a:xfrm flipH="1">
            <a:off x="4541443" y="883881"/>
            <a:ext cx="1070887" cy="13165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4851198" y="2992379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3041094" y="2992379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48" y="2073494"/>
            <a:ext cx="1315874" cy="1676558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89602" y="1356282"/>
            <a:ext cx="2147243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เลี้ยวขวา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67781" y="3833187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sr(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31" name="Bent Arrow 30"/>
          <p:cNvSpPr/>
          <p:nvPr/>
        </p:nvSpPr>
        <p:spPr>
          <a:xfrm>
            <a:off x="6199754" y="844244"/>
            <a:ext cx="1010386" cy="13165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6200000">
            <a:off x="6186293" y="3091820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8058500" y="3075515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3638370"/>
            <a:ext cx="291581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65064" y="958757"/>
            <a:ext cx="84786" cy="562361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65064" y="4700305"/>
            <a:ext cx="30793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84468" y="4720992"/>
            <a:ext cx="30991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02014" y="1230629"/>
            <a:ext cx="84786" cy="562361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981040" y="5541124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tl(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061350" y="4683959"/>
            <a:ext cx="3238841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เลี้ยวด้านเดียว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32138" y="6058064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tr(</a:t>
            </a:r>
            <a:r>
              <a:rPr lang="en-US" sz="32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120849" y="4662797"/>
            <a:ext cx="3238841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หยุดหุ่นยนต์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186546" y="5426534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ao();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82096" y="5960298"/>
            <a:ext cx="3170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00"/>
                </a:solidFill>
                <a:latin typeface="Courier New" pitchFamily="49" charset="0"/>
              </a:rPr>
              <a:t>speed = 0-100</a:t>
            </a:r>
            <a:endParaRPr lang="th-TH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0"/>
            <a:ext cx="810039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ฟังก์ชั่นขับเคลื่อน</a:t>
            </a:r>
            <a:r>
              <a:rPr lang="th-TH" sz="4400" b="1" smtClean="0">
                <a:solidFill>
                  <a:prstClr val="white"/>
                </a:solidFill>
              </a:rPr>
              <a:t>หุ่นยนต์ </a:t>
            </a:r>
            <a:r>
              <a:rPr lang="th-TH" sz="4400" b="1" smtClean="0">
                <a:solidFill>
                  <a:srgbClr val="FFFF00"/>
                </a:solidFill>
              </a:rPr>
              <a:t>กรณีขับเคลื่อน 2 ล้อ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2185" y="1691280"/>
            <a:ext cx="971600" cy="4694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</a:rPr>
              <a:t>motor1</a:t>
            </a:r>
            <a:endParaRPr lang="th-TH" sz="2800" b="1" smtClean="0">
              <a:solidFill>
                <a:srgbClr val="7030A0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245104" y="1723526"/>
            <a:ext cx="1007337" cy="4049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rgbClr val="7030A0"/>
                </a:solidFill>
              </a:rPr>
              <a:t>motor2</a:t>
            </a:r>
            <a:endParaRPr lang="th-TH" sz="2800" b="1">
              <a:solidFill>
                <a:srgbClr val="7030A0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35485" y="4428056"/>
            <a:ext cx="971600" cy="4694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</a:rPr>
              <a:t>motor1</a:t>
            </a:r>
            <a:endParaRPr lang="th-TH" sz="2800" b="1" smtClean="0">
              <a:solidFill>
                <a:srgbClr val="7030A0"/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1405168" y="4460302"/>
            <a:ext cx="1007337" cy="4049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rgbClr val="7030A0"/>
                </a:solidFill>
              </a:rPr>
              <a:t>motor2</a:t>
            </a:r>
            <a:endParaRPr lang="th-TH" sz="2800" b="1">
              <a:solidFill>
                <a:srgbClr val="7030A0"/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2942128" y="2352344"/>
            <a:ext cx="971600" cy="4694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</a:rPr>
              <a:t>motor1</a:t>
            </a:r>
            <a:endParaRPr lang="th-TH" sz="2800" b="1" smtClean="0">
              <a:solidFill>
                <a:srgbClr val="7030A0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4311811" y="2384590"/>
            <a:ext cx="1007337" cy="4049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rgbClr val="7030A0"/>
                </a:solidFill>
              </a:rPr>
              <a:t>motor2</a:t>
            </a:r>
            <a:endParaRPr lang="th-TH" sz="2800" b="1">
              <a:solidFill>
                <a:srgbClr val="7030A0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86481" y="2417276"/>
            <a:ext cx="971600" cy="4694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rgbClr val="7030A0"/>
                </a:solidFill>
              </a:rPr>
              <a:t>motor1</a:t>
            </a:r>
            <a:endParaRPr lang="th-TH" sz="2800" b="1" smtClean="0">
              <a:solidFill>
                <a:srgbClr val="7030A0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7556164" y="2449522"/>
            <a:ext cx="1007337" cy="4049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rgbClr val="7030A0"/>
                </a:solidFill>
              </a:rPr>
              <a:t>motor2</a:t>
            </a:r>
            <a:endParaRPr lang="th-TH" sz="28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7" y="1221329"/>
            <a:ext cx="1619584" cy="1974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3462" y="615192"/>
            <a:ext cx="1584920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เดินหน้า</a:t>
            </a:r>
          </a:p>
        </p:txBody>
      </p:sp>
      <p:sp>
        <p:nvSpPr>
          <p:cNvPr id="11" name="Right Arrow 10"/>
          <p:cNvSpPr/>
          <p:nvPr/>
        </p:nvSpPr>
        <p:spPr>
          <a:xfrm rot="16200000">
            <a:off x="2052791" y="1338973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2664" y="3198467"/>
            <a:ext cx="2106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FD(</a:t>
            </a:r>
            <a:r>
              <a:rPr lang="en-US" sz="24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24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7820" y="3476169"/>
            <a:ext cx="1584920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ถอยหลัง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2016161" y="4403184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219327" y="876572"/>
            <a:ext cx="2147243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เลี้ยวซ้าย</a:t>
            </a:r>
          </a:p>
        </p:txBody>
      </p:sp>
      <p:sp>
        <p:nvSpPr>
          <p:cNvPr id="25" name="Bent Arrow 24"/>
          <p:cNvSpPr/>
          <p:nvPr/>
        </p:nvSpPr>
        <p:spPr>
          <a:xfrm flipH="1">
            <a:off x="4831127" y="838748"/>
            <a:ext cx="1070887" cy="13165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335843" y="3459087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3080459" y="3459087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389010" y="820323"/>
            <a:ext cx="1694587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เลี้ยวขวา</a:t>
            </a:r>
          </a:p>
        </p:txBody>
      </p:sp>
      <p:sp>
        <p:nvSpPr>
          <p:cNvPr id="31" name="Bent Arrow 30"/>
          <p:cNvSpPr/>
          <p:nvPr/>
        </p:nvSpPr>
        <p:spPr>
          <a:xfrm>
            <a:off x="6199754" y="844244"/>
            <a:ext cx="1010386" cy="13165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black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6200000">
            <a:off x="6367468" y="3433086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8482992" y="3451560"/>
            <a:ext cx="451379" cy="22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3638370"/>
            <a:ext cx="29810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38647" y="958757"/>
            <a:ext cx="84786" cy="562361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65064" y="4700305"/>
            <a:ext cx="30793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84468" y="4720992"/>
            <a:ext cx="30991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02014" y="1230629"/>
            <a:ext cx="84786" cy="562361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 txBox="1">
            <a:spLocks/>
          </p:cNvSpPr>
          <p:nvPr/>
        </p:nvSpPr>
        <p:spPr>
          <a:xfrm>
            <a:off x="3040662" y="4709937"/>
            <a:ext cx="3238841" cy="7989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00B0F0"/>
                </a:solidFill>
              </a:rPr>
              <a:t>หยุดหุ่นยนต์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106359" y="5473674"/>
            <a:ext cx="2952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B050"/>
                </a:solidFill>
                <a:latin typeface="Courier New" pitchFamily="49" charset="0"/>
              </a:rPr>
              <a:t>AO();</a:t>
            </a:r>
            <a:endParaRPr lang="th-TH" sz="32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82096" y="4821590"/>
            <a:ext cx="3061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00"/>
                </a:solidFill>
                <a:latin typeface="Courier New" pitchFamily="49" charset="0"/>
              </a:rPr>
              <a:t>speed = 0-100</a:t>
            </a:r>
            <a:endParaRPr lang="th-TH">
              <a:solidFill>
                <a:srgbClr val="C00000"/>
              </a:solidFill>
              <a:latin typeface="Courier New" pitchFamily="49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0"/>
            <a:ext cx="810039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ฟังก์ชั่นขับเคลื่อน</a:t>
            </a:r>
            <a:r>
              <a:rPr lang="th-TH" sz="4400" b="1" smtClean="0">
                <a:solidFill>
                  <a:prstClr val="white"/>
                </a:solidFill>
              </a:rPr>
              <a:t>หุ่นยนต์ </a:t>
            </a:r>
            <a:r>
              <a:rPr lang="th-TH" sz="4400" b="1" smtClean="0">
                <a:solidFill>
                  <a:srgbClr val="FFFF00"/>
                </a:solidFill>
              </a:rPr>
              <a:t>กรณีขับเคลื่อน </a:t>
            </a:r>
            <a:r>
              <a:rPr lang="en-US" sz="4400" b="1" smtClean="0">
                <a:solidFill>
                  <a:srgbClr val="FFFF00"/>
                </a:solidFill>
              </a:rPr>
              <a:t>4</a:t>
            </a:r>
            <a:r>
              <a:rPr lang="th-TH" sz="4400" b="1" smtClean="0">
                <a:solidFill>
                  <a:srgbClr val="FFFF00"/>
                </a:solidFill>
              </a:rPr>
              <a:t> ล้อ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-7547" y="2449522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>
                <a:solidFill>
                  <a:srgbClr val="7030A0"/>
                </a:solidFill>
              </a:rPr>
              <a:t>motor2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-7547" y="1542140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1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1585186" y="1542140"/>
            <a:ext cx="761071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3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1671186" y="2453668"/>
            <a:ext cx="761070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4</a:t>
            </a:r>
            <a:endParaRPr lang="th-TH" sz="2000" b="1">
              <a:solidFill>
                <a:srgbClr val="7030A0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7" y="4096025"/>
            <a:ext cx="1619584" cy="197435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02664" y="6120032"/>
            <a:ext cx="2143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BK(</a:t>
            </a:r>
            <a:r>
              <a:rPr lang="en-US" sz="24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24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-7547" y="5324218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>
                <a:solidFill>
                  <a:srgbClr val="7030A0"/>
                </a:solidFill>
              </a:rPr>
              <a:t>motor2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-7547" y="4416836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1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1585186" y="4416836"/>
            <a:ext cx="761071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3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671186" y="5328364"/>
            <a:ext cx="761070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4</a:t>
            </a:r>
            <a:endParaRPr lang="th-TH" sz="2000" b="1">
              <a:solidFill>
                <a:srgbClr val="7030A0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12" y="1749641"/>
            <a:ext cx="1619584" cy="197435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454820" y="3924276"/>
            <a:ext cx="2106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SL(</a:t>
            </a:r>
            <a:r>
              <a:rPr lang="en-US" sz="24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24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207728" y="2977834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>
                <a:solidFill>
                  <a:srgbClr val="7030A0"/>
                </a:solidFill>
              </a:rPr>
              <a:t>motor2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3207728" y="2070452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1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4800461" y="2070452"/>
            <a:ext cx="761071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3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4939156" y="2961519"/>
            <a:ext cx="761070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4</a:t>
            </a:r>
            <a:endParaRPr lang="th-TH" sz="2000" b="1">
              <a:solidFill>
                <a:srgbClr val="7030A0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8" y="1749641"/>
            <a:ext cx="1619584" cy="197435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660326" y="3924276"/>
            <a:ext cx="2106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SR(</a:t>
            </a:r>
            <a:r>
              <a:rPr lang="en-US" sz="2400">
                <a:solidFill>
                  <a:srgbClr val="C00000"/>
                </a:solidFill>
                <a:latin typeface="Courier New" pitchFamily="49" charset="0"/>
              </a:rPr>
              <a:t>speed</a:t>
            </a:r>
            <a:r>
              <a:rPr lang="en-US" sz="2400">
                <a:solidFill>
                  <a:srgbClr val="00B050"/>
                </a:solidFill>
                <a:latin typeface="Courier New" pitchFamily="49" charset="0"/>
              </a:rPr>
              <a:t>);</a:t>
            </a:r>
            <a:endParaRPr lang="th-TH" sz="240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6413234" y="2977834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>
                <a:solidFill>
                  <a:srgbClr val="7030A0"/>
                </a:solidFill>
              </a:rPr>
              <a:t>motor2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6413234" y="2070452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1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8005967" y="2070452"/>
            <a:ext cx="761071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3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8144662" y="2961519"/>
            <a:ext cx="761070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4</a:t>
            </a:r>
            <a:endParaRPr lang="th-TH" sz="2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068960"/>
            <a:ext cx="2448272" cy="29845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6200000">
            <a:off x="8094959" y="3590261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8094959" y="5400014"/>
            <a:ext cx="116299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0"/>
            <a:ext cx="330614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ทดสอบขับเคลื่อน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3434679" y="21339"/>
            <a:ext cx="5529809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3200" b="1" smtClean="0">
                <a:solidFill>
                  <a:srgbClr val="7030A0"/>
                </a:solidFill>
              </a:rPr>
              <a:t>เดินหน้า 1 วินาที ถอยหลัง 1 วินาที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79512" y="901064"/>
            <a:ext cx="5192292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4000"/>
                </a:solidFill>
                <a:highlight>
                  <a:srgbClr val="FFFFFF"/>
                </a:highlight>
                <a:latin typeface="Courier New"/>
              </a:rPr>
              <a:t>#include &lt;ATX2.h&gt;</a:t>
            </a:r>
            <a:endParaRPr lang="en-US">
              <a:solidFill>
                <a:srgbClr val="008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(){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OK();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FD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50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1000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BK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50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1000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th-TH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83954" y="2636912"/>
            <a:ext cx="1949279" cy="23762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0"/>
            <a:ext cx="330614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ทดสอบขับเคลื่อน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3434679" y="21339"/>
            <a:ext cx="5529809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3200" b="1" smtClean="0">
                <a:solidFill>
                  <a:srgbClr val="7030A0"/>
                </a:solidFill>
              </a:rPr>
              <a:t>เดินวนเป็นรูปสี่เหลี่ยม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79512" y="901064"/>
            <a:ext cx="3888432" cy="440120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4000"/>
                </a:solidFill>
                <a:highlight>
                  <a:srgbClr val="FFFFFF"/>
                </a:highlight>
                <a:latin typeface="Courier New"/>
              </a:rPr>
              <a:t>#include &lt;ATX2.h&gt;</a:t>
            </a:r>
            <a:endParaRPr lang="en-US">
              <a:solidFill>
                <a:srgbClr val="008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setup</a:t>
            </a:r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(){</a:t>
            </a:r>
            <a:endParaRPr lang="th-TH" b="1" smtClean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th-TH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b="1" smtClea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OK();</a:t>
            </a:r>
            <a:endParaRPr lang="th-TH" b="1" smtClean="0">
              <a:solidFill>
                <a:srgbClr val="FF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FD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50</a:t>
            </a:r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endParaRPr lang="th-TH" b="1" smtClean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th-TH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delay</a:t>
            </a:r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mtClean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1000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SR</a:t>
            </a:r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mtClean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50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th-TH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/>
            </a:r>
            <a:br>
              <a:rPr lang="th-TH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</a:br>
            <a:r>
              <a:rPr lang="th-TH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delay</a:t>
            </a:r>
            <a:r>
              <a:rPr lang="en-US" b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mtClean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700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th-TH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th-TH">
              <a:solidFill>
                <a:prstClr val="black"/>
              </a:solidFill>
            </a:endParaRPr>
          </a:p>
        </p:txBody>
      </p:sp>
      <p:sp>
        <p:nvSpPr>
          <p:cNvPr id="2" name="Bent Arrow 1"/>
          <p:cNvSpPr/>
          <p:nvPr/>
        </p:nvSpPr>
        <p:spPr>
          <a:xfrm>
            <a:off x="4603601" y="1553766"/>
            <a:ext cx="792088" cy="864096"/>
          </a:xfrm>
          <a:prstGeom prst="bentArrow">
            <a:avLst>
              <a:gd name="adj1" fmla="val 3341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5400000">
            <a:off x="7200292" y="1520788"/>
            <a:ext cx="792088" cy="864096"/>
          </a:xfrm>
          <a:prstGeom prst="bentArrow">
            <a:avLst>
              <a:gd name="adj1" fmla="val 3341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0800000">
            <a:off x="7164288" y="5085184"/>
            <a:ext cx="792088" cy="864096"/>
          </a:xfrm>
          <a:prstGeom prst="bentArrow">
            <a:avLst>
              <a:gd name="adj1" fmla="val 3341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16200000">
            <a:off x="4639605" y="5121189"/>
            <a:ext cx="792088" cy="864096"/>
          </a:xfrm>
          <a:prstGeom prst="bentArrow">
            <a:avLst>
              <a:gd name="adj1" fmla="val 3341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29144" y="4005065"/>
            <a:ext cx="8677275" cy="2095500"/>
          </a:xfrm>
          <a:custGeom>
            <a:avLst/>
            <a:gdLst>
              <a:gd name="connsiteX0" fmla="*/ 0 w 8677275"/>
              <a:gd name="connsiteY0" fmla="*/ 2095500 h 2095500"/>
              <a:gd name="connsiteX1" fmla="*/ 4962525 w 8677275"/>
              <a:gd name="connsiteY1" fmla="*/ 1400175 h 2095500"/>
              <a:gd name="connsiteX2" fmla="*/ 8039100 w 8677275"/>
              <a:gd name="connsiteY2" fmla="*/ 333375 h 2095500"/>
              <a:gd name="connsiteX3" fmla="*/ 8677275 w 8677275"/>
              <a:gd name="connsiteY3" fmla="*/ 0 h 2095500"/>
              <a:gd name="connsiteX4" fmla="*/ 8677275 w 8677275"/>
              <a:gd name="connsiteY4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7275" h="2095500">
                <a:moveTo>
                  <a:pt x="0" y="2095500"/>
                </a:moveTo>
                <a:cubicBezTo>
                  <a:pt x="1811337" y="1894681"/>
                  <a:pt x="3622675" y="1693862"/>
                  <a:pt x="4962525" y="1400175"/>
                </a:cubicBezTo>
                <a:cubicBezTo>
                  <a:pt x="6302375" y="1106487"/>
                  <a:pt x="7419975" y="566737"/>
                  <a:pt x="8039100" y="333375"/>
                </a:cubicBezTo>
                <a:cubicBezTo>
                  <a:pt x="8658225" y="100013"/>
                  <a:pt x="8677275" y="0"/>
                  <a:pt x="8677275" y="0"/>
                </a:cubicBezTo>
                <a:lnTo>
                  <a:pt x="86772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3483191">
            <a:off x="8376785" y="3868947"/>
            <a:ext cx="294800" cy="4977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0861">
            <a:off x="3197059" y="3869983"/>
            <a:ext cx="2448272" cy="29845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5282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0"/>
            <a:ext cx="500404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ปรับหุ่นยนต์ให้เคลื่อนที่ตรง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/>
          </p:cNvSpPr>
          <p:nvPr/>
        </p:nvSpPr>
        <p:spPr bwMode="auto">
          <a:xfrm>
            <a:off x="91100" y="870293"/>
            <a:ext cx="8143932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726056"/>
              </a:buClr>
              <a:buSzPct val="85000"/>
              <a:buFont typeface="Wingdings 2" pitchFamily="18" charset="2"/>
              <a:buNone/>
              <a:defRPr/>
            </a:pP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FD2(</a:t>
            </a: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Speed1</a:t>
            </a: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,</a:t>
            </a: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speed2</a:t>
            </a: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);</a:t>
            </a:r>
            <a:r>
              <a:rPr lang="th-TH" sz="4000">
                <a:solidFill>
                  <a:srgbClr val="C00000"/>
                </a:solidFill>
                <a:latin typeface="Courier New" pitchFamily="49" charset="0"/>
              </a:rPr>
              <a:t> เดินหน้า</a:t>
            </a:r>
            <a:endParaRPr lang="th-TH" sz="4000">
              <a:solidFill>
                <a:srgbClr val="C00000"/>
              </a:solidFill>
              <a:latin typeface="Cordia New" pitchFamily="34" charset="-34"/>
            </a:endParaRPr>
          </a:p>
        </p:txBody>
      </p:sp>
      <p:sp>
        <p:nvSpPr>
          <p:cNvPr id="13" name="Rectangle 2"/>
          <p:cNvSpPr txBox="1">
            <a:spLocks/>
          </p:cNvSpPr>
          <p:nvPr/>
        </p:nvSpPr>
        <p:spPr bwMode="auto">
          <a:xfrm>
            <a:off x="91100" y="1628800"/>
            <a:ext cx="828680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726056"/>
              </a:buClr>
              <a:buSzPct val="85000"/>
              <a:buFont typeface="Wingdings 2" pitchFamily="18" charset="2"/>
              <a:buNone/>
              <a:defRPr/>
            </a:pP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BK2(</a:t>
            </a: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Speed1</a:t>
            </a: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,</a:t>
            </a:r>
            <a:r>
              <a:rPr lang="en-US" sz="4000">
                <a:solidFill>
                  <a:srgbClr val="00B0F0"/>
                </a:solidFill>
                <a:latin typeface="Courier New" pitchFamily="49" charset="0"/>
              </a:rPr>
              <a:t>speed2</a:t>
            </a:r>
            <a:r>
              <a:rPr lang="en-US" sz="4000">
                <a:solidFill>
                  <a:srgbClr val="C00000"/>
                </a:solidFill>
                <a:latin typeface="Courier New" pitchFamily="49" charset="0"/>
              </a:rPr>
              <a:t>);</a:t>
            </a:r>
            <a:r>
              <a:rPr lang="th-TH" sz="4000">
                <a:solidFill>
                  <a:srgbClr val="C00000"/>
                </a:solidFill>
                <a:latin typeface="Courier New" pitchFamily="49" charset="0"/>
              </a:rPr>
              <a:t> ถอยหลัง</a:t>
            </a:r>
            <a:endParaRPr lang="th-TH" sz="4000">
              <a:solidFill>
                <a:srgbClr val="C00000"/>
              </a:solidFill>
              <a:latin typeface="Cordia New" pitchFamily="34" charset="-34"/>
            </a:endParaRPr>
          </a:p>
        </p:txBody>
      </p:sp>
      <p:sp>
        <p:nvSpPr>
          <p:cNvPr id="14" name="Rectangle 2"/>
          <p:cNvSpPr txBox="1">
            <a:spLocks/>
          </p:cNvSpPr>
          <p:nvPr/>
        </p:nvSpPr>
        <p:spPr bwMode="auto">
          <a:xfrm>
            <a:off x="19662" y="2420888"/>
            <a:ext cx="828680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726056"/>
              </a:buClr>
              <a:buSzPct val="85000"/>
              <a:buFont typeface="Wingdings 2" pitchFamily="18" charset="2"/>
              <a:buNone/>
              <a:defRPr/>
            </a:pPr>
            <a:r>
              <a:rPr lang="en-US" sz="4000" b="1">
                <a:solidFill>
                  <a:srgbClr val="00B0F0"/>
                </a:solidFill>
                <a:latin typeface="Courier New" pitchFamily="49" charset="0"/>
              </a:rPr>
              <a:t>Speed1</a:t>
            </a:r>
            <a:r>
              <a:rPr lang="en-US" sz="4000" b="1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th-TH" sz="4000" b="1">
                <a:solidFill>
                  <a:srgbClr val="C00000"/>
                </a:solidFill>
                <a:latin typeface="Courier New" pitchFamily="49" charset="0"/>
              </a:rPr>
              <a:t>คือมอเตอร์ 1</a:t>
            </a:r>
            <a:r>
              <a:rPr lang="en-US" sz="4000" b="1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th-TH" sz="4000" b="1">
                <a:solidFill>
                  <a:srgbClr val="C00000"/>
                </a:solidFill>
                <a:latin typeface="Courier New" pitchFamily="49" charset="0"/>
              </a:rPr>
              <a:t>และ 2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726056"/>
              </a:buClr>
              <a:buSzPct val="85000"/>
              <a:buFont typeface="Wingdings 2" pitchFamily="18" charset="2"/>
              <a:buNone/>
              <a:defRPr/>
            </a:pPr>
            <a:r>
              <a:rPr lang="en-US" sz="4000" b="1">
                <a:solidFill>
                  <a:srgbClr val="00B0F0"/>
                </a:solidFill>
                <a:latin typeface="Courier New" pitchFamily="49" charset="0"/>
              </a:rPr>
              <a:t>Speed2</a:t>
            </a:r>
            <a:r>
              <a:rPr lang="en-US" sz="4000" b="1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th-TH" sz="4000" b="1">
                <a:solidFill>
                  <a:srgbClr val="C00000"/>
                </a:solidFill>
                <a:latin typeface="Courier New" pitchFamily="49" charset="0"/>
              </a:rPr>
              <a:t>คือมอเตอร์ 3 และ 4 </a:t>
            </a:r>
            <a:endParaRPr lang="th-TH" sz="4000" b="1">
              <a:solidFill>
                <a:srgbClr val="C00000"/>
              </a:solidFill>
              <a:latin typeface="Cordia New" pitchFamily="34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21862" y="4373582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>
                <a:solidFill>
                  <a:srgbClr val="7030A0"/>
                </a:solidFill>
              </a:rPr>
              <a:t>motor2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142069" y="4144859"/>
            <a:ext cx="763123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1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421195" y="6237312"/>
            <a:ext cx="761071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3</a:t>
            </a:r>
            <a:endParaRPr lang="th-TH" sz="2000" b="1">
              <a:solidFill>
                <a:srgbClr val="7030A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915816" y="6370728"/>
            <a:ext cx="761070" cy="2668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smtClean="0">
                <a:solidFill>
                  <a:srgbClr val="7030A0"/>
                </a:solidFill>
              </a:rPr>
              <a:t>motor</a:t>
            </a:r>
            <a:r>
              <a:rPr lang="th-TH" sz="2000" b="1" smtClean="0">
                <a:solidFill>
                  <a:srgbClr val="7030A0"/>
                </a:solidFill>
              </a:rPr>
              <a:t>4</a:t>
            </a:r>
            <a:endParaRPr lang="th-TH" sz="2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t="7797" r="6787" b="8073"/>
          <a:stretch/>
        </p:blipFill>
        <p:spPr>
          <a:xfrm>
            <a:off x="1085854" y="656227"/>
            <a:ext cx="7064348" cy="5769622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699792" y="2060848"/>
            <a:ext cx="3024336" cy="2592868"/>
          </a:xfrm>
          <a:prstGeom prst="roundRect">
            <a:avLst>
              <a:gd name="adj" fmla="val 7706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1840" y="2549671"/>
            <a:ext cx="1950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solidFill>
                  <a:srgbClr val="FF9933"/>
                </a:solidFill>
              </a:rPr>
              <a:t>จอสี</a:t>
            </a:r>
            <a:endParaRPr lang="en-US" sz="4800" b="1" dirty="0">
              <a:solidFill>
                <a:srgbClr val="FF9933"/>
              </a:solidFill>
            </a:endParaRPr>
          </a:p>
          <a:p>
            <a:r>
              <a:rPr lang="en-US" sz="3600" b="1" dirty="0">
                <a:solidFill>
                  <a:srgbClr val="FF9933"/>
                </a:solidFill>
              </a:rPr>
              <a:t>128x160 </a:t>
            </a:r>
            <a:r>
              <a:rPr lang="th-TH" sz="3600" b="1" dirty="0">
                <a:solidFill>
                  <a:srgbClr val="FF9933"/>
                </a:solidFill>
              </a:rPr>
              <a:t>จุด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7274" y="732490"/>
            <a:ext cx="736854" cy="1182018"/>
          </a:xfrm>
          <a:prstGeom prst="round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52336" y="92135"/>
            <a:ext cx="195785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สื่อสารอนุกรม </a:t>
            </a:r>
            <a:r>
              <a:rPr lang="en-US" b="1" dirty="0">
                <a:solidFill>
                  <a:srgbClr val="FF9933"/>
                </a:solidFill>
              </a:rPr>
              <a:t>1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403648" y="5357974"/>
            <a:ext cx="1224136" cy="1080120"/>
          </a:xfrm>
          <a:prstGeom prst="roundRect">
            <a:avLst>
              <a:gd name="adj" fmla="val 23140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12925" y="3517594"/>
            <a:ext cx="1380912" cy="834144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40407" y="6252741"/>
            <a:ext cx="6300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OK</a:t>
            </a:r>
            <a:endParaRPr lang="th-TH" b="1" dirty="0">
              <a:solidFill>
                <a:srgbClr val="FF9933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004799" y="6030116"/>
            <a:ext cx="601166" cy="309179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5869" y="5568463"/>
            <a:ext cx="12883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RESET</a:t>
            </a:r>
            <a:endParaRPr lang="th-TH" b="1" dirty="0">
              <a:solidFill>
                <a:srgbClr val="FF9933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3014610" y="5177966"/>
            <a:ext cx="635608" cy="390499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627234" y="501294"/>
            <a:ext cx="360040" cy="309865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498" y="4130496"/>
            <a:ext cx="9901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933"/>
                </a:solidFill>
              </a:rPr>
              <a:t>knob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7573" y="2994374"/>
            <a:ext cx="18049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ไฟเตือน</a:t>
            </a:r>
            <a:r>
              <a:rPr lang="th-TH" b="1" dirty="0" err="1">
                <a:solidFill>
                  <a:srgbClr val="FF9933"/>
                </a:solidFill>
              </a:rPr>
              <a:t>แบต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5097" y="4271846"/>
            <a:ext cx="1710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ไฟเลี้ยง </a:t>
            </a:r>
            <a:r>
              <a:rPr lang="en-US" b="1" dirty="0">
                <a:solidFill>
                  <a:srgbClr val="FF9933"/>
                </a:solidFill>
              </a:rPr>
              <a:t>CPU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92660" y="5312196"/>
            <a:ext cx="612068" cy="616681"/>
          </a:xfrm>
          <a:prstGeom prst="roundRect">
            <a:avLst>
              <a:gd name="adj" fmla="val 23140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2356" y="4647804"/>
            <a:ext cx="1122504" cy="725412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94034" y="4833188"/>
            <a:ext cx="498246" cy="540028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91889" y="3915053"/>
            <a:ext cx="108333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FF9933"/>
                </a:solidFill>
              </a:rPr>
              <a:t>ไฟเลี้ยง </a:t>
            </a:r>
            <a:r>
              <a:rPr lang="en-US" b="1" dirty="0">
                <a:solidFill>
                  <a:srgbClr val="FF9933"/>
                </a:solidFill>
              </a:rPr>
              <a:t>SERVO</a:t>
            </a:r>
            <a:endParaRPr lang="th-TH" b="1" dirty="0">
              <a:solidFill>
                <a:srgbClr val="FF9933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999057" y="5299875"/>
            <a:ext cx="612068" cy="616681"/>
          </a:xfrm>
          <a:prstGeom prst="roundRect">
            <a:avLst>
              <a:gd name="adj" fmla="val 23140"/>
            </a:avLst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>
            <a:endCxn id="17" idx="0"/>
          </p:cNvCxnSpPr>
          <p:nvPr/>
        </p:nvCxnSpPr>
        <p:spPr>
          <a:xfrm flipH="1">
            <a:off x="7898694" y="4888973"/>
            <a:ext cx="186391" cy="423223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1134" y="811159"/>
            <a:ext cx="18049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b="1">
                <a:solidFill>
                  <a:srgbClr val="FF9933"/>
                </a:solidFill>
              </a:rPr>
              <a:t>ลำโพงเปียโซ</a:t>
            </a:r>
            <a:endParaRPr lang="th-TH" b="1" dirty="0">
              <a:solidFill>
                <a:srgbClr val="FF9933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03648" y="1334379"/>
            <a:ext cx="1020872" cy="870485"/>
          </a:xfrm>
          <a:prstGeom prst="straightConnector1">
            <a:avLst/>
          </a:prstGeom>
          <a:ln w="57150">
            <a:solidFill>
              <a:srgbClr val="FF993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2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637220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แผงวงจรตรวจจับการสะท้อน </a:t>
            </a:r>
            <a:r>
              <a:rPr lang="en-US" sz="4400" b="1">
                <a:solidFill>
                  <a:prstClr val="white"/>
                </a:solidFill>
              </a:rPr>
              <a:t>ZX-03</a:t>
            </a:r>
            <a:endParaRPr lang="th-TH" sz="36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896411"/>
            <a:ext cx="4172410" cy="26784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รูปภาพ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872" y="908720"/>
            <a:ext cx="3440683" cy="2328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5" descr="TCRT5000 Distance For We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522" y="3861048"/>
            <a:ext cx="4860864" cy="290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500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" b="11903"/>
          <a:stretch/>
        </p:blipFill>
        <p:spPr>
          <a:xfrm>
            <a:off x="-8468" y="1688288"/>
            <a:ext cx="9161642" cy="51675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550810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ตำแหน่งติดตั้งแผงวงจร </a:t>
            </a:r>
            <a:r>
              <a:rPr lang="en-US" sz="4400" b="1" smtClean="0">
                <a:solidFill>
                  <a:prstClr val="white"/>
                </a:solidFill>
              </a:rPr>
              <a:t>ZX-03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31840" y="1452228"/>
            <a:ext cx="629166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smtClean="0">
                <a:solidFill>
                  <a:srgbClr val="7030A0"/>
                </a:solidFill>
              </a:rPr>
              <a:t>A4</a:t>
            </a:r>
            <a:endParaRPr lang="th-TH" sz="3200" b="1" smtClean="0">
              <a:solidFill>
                <a:srgbClr val="7030A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8104" y="1467056"/>
            <a:ext cx="629166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smtClean="0">
                <a:solidFill>
                  <a:srgbClr val="7030A0"/>
                </a:solidFill>
              </a:rPr>
              <a:t>A5</a:t>
            </a:r>
            <a:endParaRPr lang="th-TH" sz="3200" b="1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250"/>
            <a:ext cx="9144000" cy="55364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131840" y="4797152"/>
            <a:ext cx="43204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131840" y="5589240"/>
            <a:ext cx="43204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47864" y="4797152"/>
            <a:ext cx="0" cy="79208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00036" y="5085184"/>
            <a:ext cx="1584176" cy="115212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984212" y="5837820"/>
            <a:ext cx="2840647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7030A0"/>
                </a:solidFill>
              </a:rPr>
              <a:t>ไม</a:t>
            </a:r>
            <a:r>
              <a:rPr lang="th-TH" sz="4000" b="1">
                <a:solidFill>
                  <a:srgbClr val="7030A0"/>
                </a:solidFill>
              </a:rPr>
              <a:t>่</a:t>
            </a:r>
            <a:r>
              <a:rPr lang="th-TH" sz="4000" b="1" smtClean="0">
                <a:solidFill>
                  <a:srgbClr val="7030A0"/>
                </a:solidFill>
              </a:rPr>
              <a:t>เกิน 1 </a:t>
            </a:r>
            <a:r>
              <a:rPr lang="en-US" sz="4000" b="1" smtClean="0">
                <a:solidFill>
                  <a:srgbClr val="7030A0"/>
                </a:solidFill>
              </a:rPr>
              <a:t>CM</a:t>
            </a:r>
            <a:endParaRPr lang="th-TH" sz="4000" b="1" smtClean="0">
              <a:solidFill>
                <a:srgbClr val="7030A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550810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ตำแหน่งติดตั้งแผงวงจร </a:t>
            </a:r>
            <a:r>
              <a:rPr lang="en-US" sz="4400" b="1" smtClean="0">
                <a:solidFill>
                  <a:prstClr val="white"/>
                </a:solidFill>
              </a:rPr>
              <a:t>ZX-03</a:t>
            </a:r>
            <a:endParaRPr lang="th-TH" sz="3600" b="1" dirty="0">
              <a:solidFill>
                <a:srgbClr val="FFFF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63553" y="3933056"/>
            <a:ext cx="629166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smtClean="0">
                <a:solidFill>
                  <a:srgbClr val="7030A0"/>
                </a:solidFill>
              </a:rPr>
              <a:t>A4</a:t>
            </a:r>
            <a:endParaRPr lang="th-TH" sz="3200" b="1" smtClean="0">
              <a:solidFill>
                <a:srgbClr val="7030A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520039" y="4376603"/>
            <a:ext cx="629166" cy="7989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smtClean="0">
                <a:solidFill>
                  <a:srgbClr val="7030A0"/>
                </a:solidFill>
              </a:rPr>
              <a:t>A5</a:t>
            </a:r>
            <a:endParaRPr lang="th-TH" sz="3200" b="1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5796136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อ่านค่าจาก </a:t>
            </a:r>
            <a:r>
              <a:rPr lang="en-US" sz="4400" b="1">
                <a:solidFill>
                  <a:prstClr val="white"/>
                </a:solidFill>
              </a:rPr>
              <a:t>ZX-03 </a:t>
            </a:r>
            <a:r>
              <a:rPr lang="th-TH" sz="4400" b="1">
                <a:solidFill>
                  <a:prstClr val="white"/>
                </a:solidFill>
              </a:rPr>
              <a:t>แสดงที่ </a:t>
            </a:r>
            <a:r>
              <a:rPr lang="en-US" sz="4400" b="1">
                <a:solidFill>
                  <a:prstClr val="white"/>
                </a:solidFill>
              </a:rPr>
              <a:t>GLCD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1" y="2870016"/>
            <a:ext cx="7225145" cy="3970318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setTextSize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glcdMode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"L=%d   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"R=%d   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996952"/>
            <a:ext cx="3624064" cy="2146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20" y="188640"/>
            <a:ext cx="3769495" cy="223224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24328" y="2344507"/>
            <a:ext cx="1944216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7030A0"/>
                </a:solidFill>
              </a:rPr>
              <a:t>อ่านสีขาว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68344" y="5143077"/>
            <a:ext cx="1944216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7030A0"/>
                </a:solidFill>
              </a:rPr>
              <a:t>อ่านสีดำ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4504" y="620688"/>
            <a:ext cx="2088232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FF0000"/>
                </a:solidFill>
              </a:rPr>
              <a:t>หาค่ากลาง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1557" y="1419672"/>
            <a:ext cx="4392488" cy="11123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smtClean="0">
                <a:solidFill>
                  <a:srgbClr val="7030A0"/>
                </a:solidFill>
              </a:rPr>
              <a:t>RefL =(900+120)/2 = </a:t>
            </a:r>
            <a:r>
              <a:rPr lang="en-US" sz="4000" b="1" smtClean="0">
                <a:solidFill>
                  <a:srgbClr val="FF0000"/>
                </a:solidFill>
              </a:rPr>
              <a:t>510</a:t>
            </a:r>
          </a:p>
          <a:p>
            <a:r>
              <a:rPr lang="en-US" sz="4000" b="1" smtClean="0">
                <a:solidFill>
                  <a:srgbClr val="7030A0"/>
                </a:solidFill>
              </a:rPr>
              <a:t>RefR =(880+130)/2 = </a:t>
            </a:r>
            <a:r>
              <a:rPr lang="en-US" sz="4000" b="1" smtClean="0">
                <a:solidFill>
                  <a:srgbClr val="FF0000"/>
                </a:solidFill>
              </a:rPr>
              <a:t>505</a:t>
            </a:r>
            <a:endParaRPr lang="th-TH" sz="40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64771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2258009"/>
            <a:ext cx="3888432" cy="338437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716017" y="2258010"/>
            <a:ext cx="3888431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4" y="3050097"/>
            <a:ext cx="3223264" cy="314771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19672" y="2834074"/>
            <a:ext cx="451884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smtClean="0">
                <a:solidFill>
                  <a:srgbClr val="FF0000"/>
                </a:solidFill>
              </a:rPr>
              <a:t>L</a:t>
            </a:r>
            <a:endParaRPr lang="th-TH" sz="4000" b="1" smtClean="0">
              <a:solidFill>
                <a:srgbClr val="FF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99792" y="2834074"/>
            <a:ext cx="451884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smtClean="0">
                <a:solidFill>
                  <a:srgbClr val="FF0000"/>
                </a:solidFill>
              </a:rPr>
              <a:t>R</a:t>
            </a:r>
            <a:endParaRPr lang="th-TH" sz="4000" b="1" smtClean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050097"/>
            <a:ext cx="3223264" cy="314771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787588" y="2834074"/>
            <a:ext cx="451884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smtClean="0">
                <a:solidFill>
                  <a:srgbClr val="FF0000"/>
                </a:solidFill>
              </a:rPr>
              <a:t>L</a:t>
            </a:r>
            <a:endParaRPr lang="th-TH" sz="4000" b="1" smtClean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67708" y="2834074"/>
            <a:ext cx="451884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smtClean="0">
                <a:solidFill>
                  <a:srgbClr val="FF0000"/>
                </a:solidFill>
              </a:rPr>
              <a:t>R</a:t>
            </a:r>
            <a:endParaRPr lang="th-TH" sz="4000" b="1" smtClean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623947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ตรวจสอบผลการสะท้อนแสง </a:t>
            </a:r>
            <a:r>
              <a:rPr lang="en-US" sz="4400" b="1" smtClean="0">
                <a:solidFill>
                  <a:prstClr val="white"/>
                </a:solidFill>
              </a:rPr>
              <a:t>ZX-03</a:t>
            </a:r>
            <a:endParaRPr lang="th-TH" sz="36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35" y="1499458"/>
            <a:ext cx="2422282" cy="1434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501925"/>
            <a:ext cx="2553529" cy="151216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39552" y="6189980"/>
            <a:ext cx="2160240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7030A0"/>
                </a:solidFill>
              </a:rPr>
              <a:t>อ่านค่าสีดำ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87588" y="6189980"/>
            <a:ext cx="2160240" cy="798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000" b="1" smtClean="0">
                <a:solidFill>
                  <a:srgbClr val="7030A0"/>
                </a:solidFill>
              </a:rPr>
              <a:t>อ่านค่าสีขาว</a:t>
            </a:r>
          </a:p>
        </p:txBody>
      </p:sp>
    </p:spTree>
    <p:extLst>
      <p:ext uri="{BB962C8B-B14F-4D97-AF65-F5344CB8AC3E}">
        <p14:creationId xmlns:p14="http://schemas.microsoft.com/office/powerpoint/2010/main" val="38016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83814" y="1700808"/>
            <a:ext cx="288032" cy="46504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6355" y="2458662"/>
            <a:ext cx="3223264" cy="31477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60841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หุ่นยนต์เคลื่อนที่หยุดที่เส้นดำ</a:t>
            </a:r>
          </a:p>
        </p:txBody>
      </p:sp>
      <p:sp>
        <p:nvSpPr>
          <p:cNvPr id="5" name="Rectangle 4"/>
          <p:cNvSpPr/>
          <p:nvPr/>
        </p:nvSpPr>
        <p:spPr>
          <a:xfrm>
            <a:off x="75944" y="908720"/>
            <a:ext cx="4716670" cy="384720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400" b="1">
                <a:solidFill>
                  <a:srgbClr val="FF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ATX2.h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   	  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glcdClear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       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AO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"Stop...  "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2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64904"/>
            <a:ext cx="9144000" cy="1584176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h-TH" sz="6000" b="1" smtClean="0">
                <a:solidFill>
                  <a:prstClr val="white"/>
                </a:solidFill>
              </a:rPr>
              <a:t>รูปแบบการเคลื่อนที่ตามเส้นอย่างง่าย</a:t>
            </a:r>
            <a:endParaRPr lang="th-TH" sz="6000" b="1">
              <a:solidFill>
                <a:prstClr val="white"/>
              </a:solidFill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64288" y="1129889"/>
            <a:ext cx="288032" cy="5805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72" y="2458662"/>
            <a:ext cx="3223264" cy="31477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64400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ด้านซ้ายและขวาเจอสีขาว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664" y="1412776"/>
            <a:ext cx="4894392" cy="1754326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rgbClr val="AD0101">
                <a:lumMod val="60000"/>
                <a:lumOff val="40000"/>
              </a:srgbClr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if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L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&gt;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&amp;&amp;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R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&gt;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){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FD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60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}</a:t>
            </a:r>
            <a:r>
              <a:rPr kumimoji="0" lang="th-TH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64288" y="1129889"/>
            <a:ext cx="288032" cy="5805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8513">
            <a:off x="5696672" y="2458662"/>
            <a:ext cx="3223264" cy="31477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192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ด้าน</a:t>
            </a:r>
            <a:r>
              <a:rPr lang="th-TH" sz="4400" b="1" smtClean="0">
                <a:solidFill>
                  <a:srgbClr val="FFFF00"/>
                </a:solidFill>
              </a:rPr>
              <a:t>ซ้าย</a:t>
            </a:r>
            <a:r>
              <a:rPr lang="th-TH" sz="4400" b="1" smtClean="0">
                <a:solidFill>
                  <a:prstClr val="white"/>
                </a:solidFill>
              </a:rPr>
              <a:t>เจอสีดำ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1664" y="1412776"/>
            <a:ext cx="4894392" cy="1754326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rgbClr val="AD0101">
                <a:lumMod val="60000"/>
                <a:lumOff val="40000"/>
              </a:srgbClr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if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L</a:t>
            </a:r>
            <a:r>
              <a:rPr lang="en-US" sz="3600" b="1" ker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&amp;&amp;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R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&gt;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){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SL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60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}</a:t>
            </a:r>
            <a:r>
              <a:rPr kumimoji="0" lang="th-TH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</a:t>
            </a:r>
          </a:p>
        </p:txBody>
      </p:sp>
      <p:sp>
        <p:nvSpPr>
          <p:cNvPr id="6" name="Bent Arrow 5"/>
          <p:cNvSpPr/>
          <p:nvPr/>
        </p:nvSpPr>
        <p:spPr>
          <a:xfrm rot="1800000" flipH="1">
            <a:off x="7695389" y="582697"/>
            <a:ext cx="1055661" cy="1368152"/>
          </a:xfrm>
          <a:prstGeom prst="bentArrow">
            <a:avLst>
              <a:gd name="adj1" fmla="val 2491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4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18553" y="1129889"/>
            <a:ext cx="288032" cy="5805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204">
            <a:off x="5350937" y="2458662"/>
            <a:ext cx="3223264" cy="31477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5192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ด้าน</a:t>
            </a:r>
            <a:r>
              <a:rPr lang="th-TH" sz="4400" b="1" smtClean="0">
                <a:solidFill>
                  <a:srgbClr val="FFFF00"/>
                </a:solidFill>
              </a:rPr>
              <a:t>ขวา</a:t>
            </a:r>
            <a:r>
              <a:rPr lang="th-TH" sz="4400" b="1" smtClean="0">
                <a:solidFill>
                  <a:prstClr val="white"/>
                </a:solidFill>
              </a:rPr>
              <a:t>เจอสีดำ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1664" y="1412776"/>
            <a:ext cx="4894392" cy="1754326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rgbClr val="AD0101">
                <a:lumMod val="60000"/>
                <a:lumOff val="40000"/>
              </a:srgbClr>
            </a:solidFill>
            <a:prstDash val="sysDash"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if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L&gt;250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&amp;&amp;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R</a:t>
            </a:r>
            <a:r>
              <a:rPr lang="en-US" sz="3600" b="1" ker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){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SR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60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);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}</a:t>
            </a:r>
            <a:r>
              <a:rPr kumimoji="0" lang="th-TH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</a:t>
            </a:r>
          </a:p>
        </p:txBody>
      </p:sp>
      <p:sp>
        <p:nvSpPr>
          <p:cNvPr id="6" name="Bent Arrow 5"/>
          <p:cNvSpPr/>
          <p:nvPr/>
        </p:nvSpPr>
        <p:spPr>
          <a:xfrm rot="20108666">
            <a:off x="5621831" y="756167"/>
            <a:ext cx="1089548" cy="1368152"/>
          </a:xfrm>
          <a:prstGeom prst="bentArrow">
            <a:avLst>
              <a:gd name="adj1" fmla="val 2491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32" y="908720"/>
            <a:ext cx="4050777" cy="327027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Down Arrow 6"/>
          <p:cNvSpPr/>
          <p:nvPr/>
        </p:nvSpPr>
        <p:spPr>
          <a:xfrm rot="18296816">
            <a:off x="4028232" y="3895116"/>
            <a:ext cx="576064" cy="934439"/>
          </a:xfrm>
          <a:prstGeom prst="downArrow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132" y="3933056"/>
            <a:ext cx="2753668" cy="1282766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IPST-SE</a:t>
            </a:r>
            <a:endParaRPr lang="th-TH" sz="6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758" r="2437" b="5560"/>
          <a:stretch/>
        </p:blipFill>
        <p:spPr>
          <a:xfrm>
            <a:off x="4864226" y="2420888"/>
            <a:ext cx="4163640" cy="375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955298" y="6143204"/>
            <a:ext cx="1665544" cy="97297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ATX2</a:t>
            </a:r>
            <a:endParaRPr lang="th-TH" sz="6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22591" y="532148"/>
            <a:ext cx="2081820" cy="97297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40046" y="4884070"/>
            <a:ext cx="2081820" cy="18595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Motor  x 6</a:t>
            </a:r>
            <a:b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Servo	x 8</a:t>
            </a:r>
          </a:p>
          <a:p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I/O </a:t>
            </a: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	x 18</a:t>
            </a:r>
            <a:endParaRPr lang="th-TH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52698" y="774826"/>
            <a:ext cx="2081820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Motor  x 2</a:t>
            </a:r>
            <a:b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Servo	x 4</a:t>
            </a:r>
          </a:p>
          <a:p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I/O </a:t>
            </a: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	x 20</a:t>
            </a:r>
            <a:endParaRPr lang="th-TH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563275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เปรียบเทียบ </a:t>
            </a:r>
            <a:r>
              <a:rPr lang="en-US" sz="4400" b="1" smtClean="0">
                <a:solidFill>
                  <a:prstClr val="white"/>
                </a:solidFill>
              </a:rPr>
              <a:t>IPST-SE vs ATX2</a:t>
            </a:r>
            <a:endParaRPr lang="th-TH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18553" y="1129889"/>
            <a:ext cx="288032" cy="5805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283968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เจอสีดำ สองด้าน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1664" y="1412776"/>
            <a:ext cx="4894392" cy="2308324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rgbClr val="AD0101">
                <a:lumMod val="60000"/>
                <a:lumOff val="40000"/>
              </a:srgbClr>
            </a:solidFill>
            <a:prstDash val="sysDash"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if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(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L&gt;250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&amp;&amp;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R</a:t>
            </a:r>
            <a:r>
              <a:rPr lang="en-US" sz="3600" b="1" kern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250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){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  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804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FD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60</a:t>
            </a: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3600" b="1" kern="0">
                <a:solidFill>
                  <a:srgbClr val="FF8040"/>
                </a:solidFill>
                <a:highlight>
                  <a:srgbClr val="FFFFFF"/>
                </a:highlight>
                <a:latin typeface="Courier New"/>
              </a:rPr>
              <a:t>delay</a:t>
            </a:r>
            <a:r>
              <a:rPr lang="en-US" sz="3600" b="1" kern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(200);</a:t>
            </a:r>
            <a:r>
              <a:rPr lang="en-US" sz="3600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</a:t>
            </a: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}</a:t>
            </a:r>
            <a:r>
              <a:rPr kumimoji="0" lang="th-TH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6984268" y="910490"/>
            <a:ext cx="288032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7" y="2458662"/>
            <a:ext cx="3223264" cy="314771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6200000">
            <a:off x="7192580" y="1499207"/>
            <a:ext cx="1939275" cy="555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1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475656" y="1700808"/>
            <a:ext cx="6538044" cy="4637450"/>
          </a:xfrm>
          <a:prstGeom prst="roundRect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rowallia New"/>
              <a:ea typeface="+mn-ea"/>
              <a:cs typeface="BrowalliaUP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2160240" cy="210961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766834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รูปแบบเคลื่อนที่ตามเส้นอย่างง่าย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50810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โปรแกรมทดสอบ</a:t>
            </a:r>
          </a:p>
        </p:txBody>
      </p:sp>
      <p:sp>
        <p:nvSpPr>
          <p:cNvPr id="5" name="Rectangle 4"/>
          <p:cNvSpPr/>
          <p:nvPr/>
        </p:nvSpPr>
        <p:spPr>
          <a:xfrm>
            <a:off x="94804" y="980728"/>
            <a:ext cx="8941692" cy="3847207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475656" y="1700808"/>
            <a:ext cx="6538044" cy="4637450"/>
          </a:xfrm>
          <a:prstGeom prst="roundRect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rowallia New"/>
              <a:ea typeface="+mn-ea"/>
              <a:cs typeface="BrowalliaUP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2160240" cy="210961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2047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เจอเส้นตัดส่งเสียงออกลำโพง และเดินข้ามไป</a:t>
            </a:r>
            <a:endParaRPr lang="th-TH" sz="4400" b="1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56176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>
            <a:off x="3059832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42798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โปรแกรมทดสอบ</a:t>
            </a:r>
          </a:p>
        </p:txBody>
      </p:sp>
      <p:sp>
        <p:nvSpPr>
          <p:cNvPr id="5" name="Rectangle 4"/>
          <p:cNvSpPr/>
          <p:nvPr/>
        </p:nvSpPr>
        <p:spPr>
          <a:xfrm>
            <a:off x="94804" y="980728"/>
            <a:ext cx="8941692" cy="4955203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</a:t>
            </a:r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86003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เจอเส้นตัดเลี้ยวขวา</a:t>
            </a:r>
            <a:endParaRPr lang="th-TH" sz="4400" b="1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308304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>
            <a:off x="3059832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1763688" y="1700808"/>
            <a:ext cx="6408712" cy="0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" name="Straight Connector 10"/>
          <p:cNvCxnSpPr/>
          <p:nvPr/>
        </p:nvCxnSpPr>
        <p:spPr>
          <a:xfrm>
            <a:off x="1763688" y="6021288"/>
            <a:ext cx="6408712" cy="0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43" y="2132856"/>
            <a:ext cx="2160240" cy="210961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13184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โปรแกรมทดสอบ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052736"/>
            <a:ext cx="8941692" cy="526297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SR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</a:t>
            </a:r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29140" y="908720"/>
            <a:ext cx="0" cy="5688632"/>
          </a:xfrm>
          <a:prstGeom prst="line">
            <a:avLst/>
          </a:prstGeom>
          <a:noFill/>
          <a:ln w="254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3528" y="3501008"/>
            <a:ext cx="8064896" cy="0"/>
          </a:xfrm>
          <a:prstGeom prst="line">
            <a:avLst/>
          </a:prstGeom>
          <a:noFill/>
          <a:ln w="254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75" y="2132856"/>
            <a:ext cx="3212529" cy="31372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252520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เทคนิคการเลี้ยวให้ได้ 90 องศาพอดี เมื่อเจอเส้นตัด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965" y="2204864"/>
            <a:ext cx="8208912" cy="2862322"/>
          </a:xfrm>
          <a:prstGeom prst="rect">
            <a:avLst/>
          </a:prstGeom>
          <a:solidFill>
            <a:schemeClr val="bg1"/>
          </a:solidFill>
          <a:ln w="19050">
            <a:noFill/>
            <a:prstDash val="sysDash"/>
          </a:ln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FF8040"/>
                </a:solidFill>
                <a:highlight>
                  <a:srgbClr val="FFFFFF"/>
                </a:highlight>
                <a:latin typeface="Courier New"/>
              </a:rPr>
              <a:t>void</a:t>
            </a:r>
            <a:r>
              <a:rPr lang="en-US" sz="3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3600" b="1" smtClean="0">
                <a:solidFill>
                  <a:srgbClr val="00B0F0"/>
                </a:solidFill>
                <a:highlight>
                  <a:srgbClr val="FFFFFF"/>
                </a:highlight>
                <a:latin typeface="Courier New"/>
              </a:rPr>
              <a:t>R90(int x)</a:t>
            </a:r>
            <a:r>
              <a:rPr lang="en-US" sz="36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{</a:t>
            </a:r>
            <a:endParaRPr lang="en-US" sz="360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3600" b="1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	</a:t>
            </a:r>
            <a:r>
              <a:rPr lang="th-TH" sz="3600" b="1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ชุดคำสั่ง</a:t>
            </a:r>
            <a:endParaRPr lang="en-US" sz="3600" b="1" smtClean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th-TH" sz="36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sz="36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y=x+2;</a:t>
            </a:r>
            <a:endParaRPr lang="th-TH" sz="3600" b="1" smtClean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th-TH" sz="3600" b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th-TH" sz="36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.</a:t>
            </a:r>
          </a:p>
          <a:p>
            <a:r>
              <a:rPr lang="th-TH" sz="36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th-TH" sz="360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11760" y="1700808"/>
            <a:ext cx="504056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1720" y="987592"/>
            <a:ext cx="2448272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th-TH" sz="4800" b="1" smtClean="0">
                <a:solidFill>
                  <a:srgbClr val="00B0F0"/>
                </a:solidFill>
                <a:latin typeface="+mj-lt"/>
                <a:cs typeface="BrowalliaUPC" pitchFamily="34" charset="-34"/>
              </a:rPr>
              <a:t>ชื่อฟังก์ชั่น</a:t>
            </a:r>
            <a:endParaRPr lang="th-TH" sz="4400" b="1">
              <a:solidFill>
                <a:srgbClr val="00B0F0"/>
              </a:solidFill>
              <a:latin typeface="+mj-lt"/>
              <a:cs typeface="Cordia New" pitchFamily="34" charset="-34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79912" y="1844824"/>
            <a:ext cx="1008112" cy="56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555776" y="3199478"/>
            <a:ext cx="1080120" cy="5895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720108" y="3360424"/>
            <a:ext cx="3876228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th-TH" sz="4800" b="1" smtClean="0">
                <a:solidFill>
                  <a:srgbClr val="00B0F0"/>
                </a:solidFill>
                <a:latin typeface="+mj-lt"/>
                <a:cs typeface="BrowalliaUPC" pitchFamily="34" charset="-34"/>
              </a:rPr>
              <a:t>ชุดคำสั่งในฟังก์ชั่น</a:t>
            </a:r>
            <a:endParaRPr lang="th-TH" sz="4400" b="1">
              <a:solidFill>
                <a:srgbClr val="00B0F0"/>
              </a:solidFill>
              <a:latin typeface="+mj-lt"/>
              <a:cs typeface="Cordia New" pitchFamily="34" charset="-34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5157192"/>
            <a:ext cx="8786842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th-TH" sz="4800" b="1" smtClean="0">
                <a:latin typeface="+mj-lt"/>
                <a:cs typeface="BrowalliaUPC" pitchFamily="34" charset="-34"/>
              </a:rPr>
              <a:t>การใช้งานฟังก์ชั่น</a:t>
            </a:r>
            <a:endParaRPr lang="th-TH" sz="4400" b="1">
              <a:latin typeface="+mj-lt"/>
              <a:cs typeface="Cordia New" pitchFamily="34" charset="-34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754636" y="5445224"/>
            <a:ext cx="3876228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en-US" sz="4800" b="1" smtClean="0">
                <a:solidFill>
                  <a:srgbClr val="00B0F0"/>
                </a:solidFill>
                <a:latin typeface="+mj-lt"/>
                <a:cs typeface="BrowalliaUPC" pitchFamily="34" charset="-34"/>
              </a:rPr>
              <a:t>R90(200);</a:t>
            </a:r>
            <a:endParaRPr lang="th-TH" sz="4400" b="1">
              <a:solidFill>
                <a:srgbClr val="00B0F0"/>
              </a:solidFill>
              <a:latin typeface="+mj-lt"/>
              <a:cs typeface="Cordia New" pitchFamily="34" charset="-34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393421" y="1157908"/>
            <a:ext cx="4750579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th-TH" sz="4800" b="1" smtClean="0">
                <a:solidFill>
                  <a:srgbClr val="00B0F0"/>
                </a:solidFill>
                <a:latin typeface="+mj-lt"/>
                <a:cs typeface="BrowalliaUPC" pitchFamily="34" charset="-34"/>
              </a:rPr>
              <a:t>ตัวแปรที่ส่งไปยังฟังก์ชั่น</a:t>
            </a:r>
            <a:endParaRPr lang="th-TH" sz="4400" b="1">
              <a:solidFill>
                <a:srgbClr val="00B0F0"/>
              </a:solidFill>
              <a:latin typeface="+mj-lt"/>
              <a:cs typeface="Cordia New" pitchFamily="34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-6821"/>
            <a:ext cx="5220072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รูปแบบการสร้างฟังก์ชั่น</a:t>
            </a:r>
          </a:p>
        </p:txBody>
      </p:sp>
    </p:spTree>
    <p:extLst>
      <p:ext uri="{BB962C8B-B14F-4D97-AF65-F5344CB8AC3E}">
        <p14:creationId xmlns:p14="http://schemas.microsoft.com/office/powerpoint/2010/main" val="18572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268760"/>
            <a:ext cx="6167214" cy="378565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R90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L90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0936" y="0"/>
            <a:ext cx="6033095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ฟังก์ชั่นเจอเส้นตัดเลี้ยวขวา/ซ้าย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2368" y="-36894"/>
            <a:ext cx="4877494" cy="729590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th-TH" sz="4400" b="1" dirty="0" smtClean="0">
                <a:solidFill>
                  <a:schemeClr val="bg1"/>
                </a:solidFill>
              </a:rPr>
              <a:t>คอมไพเลอร์ </a:t>
            </a:r>
            <a:r>
              <a:rPr lang="en-US" sz="4400" b="1" dirty="0" smtClean="0">
                <a:solidFill>
                  <a:schemeClr val="bg1"/>
                </a:solidFill>
              </a:rPr>
              <a:t>Open Source</a:t>
            </a:r>
            <a:endParaRPr lang="th-TH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894" y="5855261"/>
            <a:ext cx="1452872" cy="87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200" b="1" dirty="0">
                <a:solidFill>
                  <a:prstClr val="black"/>
                </a:solidFill>
              </a:rPr>
              <a:t> </a:t>
            </a:r>
            <a:r>
              <a:rPr lang="en-US" sz="51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ATX2</a:t>
            </a:r>
            <a:endParaRPr lang="th-TH" sz="51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8025816">
            <a:off x="4194744" y="4318793"/>
            <a:ext cx="442765" cy="620031"/>
          </a:xfrm>
          <a:prstGeom prst="downArrow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2401" y="-99407"/>
            <a:ext cx="152073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sz="3200" b="1">
                <a:solidFill>
                  <a:prstClr val="white"/>
                </a:solidFill>
              </a:rPr>
              <a:t> </a:t>
            </a:r>
            <a:r>
              <a:rPr lang="en-US" sz="3200" b="1">
                <a:solidFill>
                  <a:prstClr val="white"/>
                </a:solidFill>
              </a:rPr>
              <a:t>Software</a:t>
            </a:r>
            <a:endParaRPr lang="th-TH" sz="3200" b="1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58" y="1250504"/>
            <a:ext cx="4824537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B0F0"/>
                </a:solidFill>
              </a:rPr>
              <a:t>Edit+Compile+Download</a:t>
            </a:r>
            <a:endParaRPr lang="th-TH" sz="4000" b="1" dirty="0">
              <a:solidFill>
                <a:srgbClr val="00B0F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758" r="2437" b="5560"/>
          <a:stretch/>
        </p:blipFill>
        <p:spPr>
          <a:xfrm>
            <a:off x="4845126" y="2048654"/>
            <a:ext cx="4163640" cy="375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3254"/>
            <a:ext cx="3888429" cy="466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33030"/>
            <a:ext cx="1907704" cy="11590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60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Arduino</a:t>
            </a:r>
            <a:endParaRPr lang="th-TH" sz="6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096991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เซอร์โวมอเตอร์มาตรฐาน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8" y="1608956"/>
            <a:ext cx="7416824" cy="491154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236296" y="1052736"/>
            <a:ext cx="432048" cy="183748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24128" y="346291"/>
            <a:ext cx="3341836" cy="8572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7030A0"/>
                </a:solidFill>
                <a:cs typeface="Cordia New" pitchFamily="34" charset="-34"/>
              </a:rPr>
              <a:t>แกนหมุน 180 องศา</a:t>
            </a:r>
            <a:endParaRPr lang="th-TH" sz="4400" b="1">
              <a:solidFill>
                <a:srgbClr val="7030A0"/>
              </a:solidFill>
              <a:cs typeface="Cordia New" pitchFamily="34" charset="-34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483768" y="3861048"/>
            <a:ext cx="230425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ไฟเลี้ยง 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(+)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79912" y="4437112"/>
            <a:ext cx="886482" cy="8640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83584" y="3828476"/>
            <a:ext cx="160797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GND (-)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64313" y="4401108"/>
            <a:ext cx="727247" cy="7920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699965" y="6091881"/>
            <a:ext cx="2856582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สัญญาณ 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(S)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867546" y="5465812"/>
            <a:ext cx="156586" cy="5966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 rot="10800000">
            <a:off x="1162442" y="2718248"/>
            <a:ext cx="4127356" cy="360040"/>
            <a:chOff x="1835696" y="2564904"/>
            <a:chExt cx="2592288" cy="226132"/>
          </a:xfrm>
        </p:grpSpPr>
        <p:sp>
          <p:nvSpPr>
            <p:cNvPr id="2" name="Rectangle 1"/>
            <p:cNvSpPr/>
            <p:nvPr/>
          </p:nvSpPr>
          <p:spPr>
            <a:xfrm>
              <a:off x="1835696" y="2564904"/>
              <a:ext cx="2592288" cy="720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35696" y="2647020"/>
              <a:ext cx="259228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35696" y="2719028"/>
              <a:ext cx="259228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06895" y="1410086"/>
            <a:ext cx="160797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GND (-)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87624" y="1982718"/>
            <a:ext cx="727247" cy="7920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-5139" y="3638846"/>
            <a:ext cx="2856582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สัญญาณ 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(S)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113368" y="3042194"/>
            <a:ext cx="156586" cy="5966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91880" y="2890222"/>
            <a:ext cx="504056" cy="9382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4322651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smtClean="0">
                <a:solidFill>
                  <a:prstClr val="white"/>
                </a:solidFill>
              </a:rPr>
              <a:t>SM Gripper 2015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5" y="1041043"/>
            <a:ext cx="7956376" cy="5796344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923928" y="5297776"/>
            <a:ext cx="2592288" cy="8572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C00000"/>
                </a:solidFill>
                <a:cs typeface="Cordia New" pitchFamily="34" charset="-34"/>
              </a:rPr>
              <a:t>SERVO1 : SV1</a:t>
            </a:r>
            <a:endParaRPr lang="th-TH" sz="4400" b="1">
              <a:solidFill>
                <a:srgbClr val="C00000"/>
              </a:solidFill>
              <a:cs typeface="Cordia New" pitchFamily="34" charset="-34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84138" y="82899"/>
            <a:ext cx="291581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C00000"/>
                </a:solidFill>
                <a:cs typeface="Cordia New" pitchFamily="34" charset="-34"/>
              </a:rPr>
              <a:t>SERVO2: SV2</a:t>
            </a:r>
            <a:endParaRPr lang="th-TH" sz="4400" b="1">
              <a:solidFill>
                <a:srgbClr val="C00000"/>
              </a:solidFill>
              <a:cs typeface="Cordia New" pitchFamily="34" charset="-3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47419" y="692696"/>
            <a:ext cx="368797" cy="108012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117317" y="4077072"/>
            <a:ext cx="382675" cy="110926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0" t="50055" r="7296" b="8889"/>
          <a:stretch/>
        </p:blipFill>
        <p:spPr>
          <a:xfrm rot="319858">
            <a:off x="6768106" y="3543300"/>
            <a:ext cx="2190750" cy="2815606"/>
          </a:xfrm>
          <a:prstGeom prst="roundRect">
            <a:avLst>
              <a:gd name="adj" fmla="val 42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196361" y="548680"/>
            <a:ext cx="2167086" cy="7200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C00000"/>
                </a:solidFill>
                <a:cs typeface="Cordia New" pitchFamily="34" charset="-34"/>
              </a:rPr>
              <a:t>เฟืองโลหะ</a:t>
            </a:r>
            <a:endParaRPr lang="th-TH" sz="4400" b="1">
              <a:solidFill>
                <a:srgbClr val="C00000"/>
              </a:solidFill>
              <a:cs typeface="Cordia New" pitchFamily="34" charset="-34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563887" y="5719488"/>
            <a:ext cx="2767929" cy="7200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C00000"/>
                </a:solidFill>
                <a:cs typeface="Cordia New" pitchFamily="34" charset="-34"/>
              </a:rPr>
              <a:t>เฟืองพลาสติก</a:t>
            </a:r>
            <a:endParaRPr lang="th-TH" sz="4400" b="1">
              <a:solidFill>
                <a:srgbClr val="C00000"/>
              </a:solidFill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59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5313015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ฟังก์ชั่นขับเซอร์โวมอเตอร์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3528" y="119675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4000" b="1" i="1" smtClean="0">
                <a:solidFill>
                  <a:srgbClr val="C00000"/>
                </a:solidFill>
                <a:latin typeface="Courier New" pitchFamily="49" charset="0"/>
                <a:cs typeface="Angsana New" pitchFamily="18" charset="-34"/>
              </a:rPr>
              <a:t>servo(</a:t>
            </a:r>
            <a:r>
              <a:rPr lang="en-US" sz="4000" b="1" i="1" smtClean="0">
                <a:solidFill>
                  <a:srgbClr val="00B0F0"/>
                </a:solidFill>
                <a:latin typeface="Courier New" pitchFamily="49" charset="0"/>
                <a:cs typeface="Angsana New" pitchFamily="18" charset="-34"/>
              </a:rPr>
              <a:t>CH</a:t>
            </a:r>
            <a:r>
              <a:rPr lang="en-US" sz="4000" b="1" i="1" smtClean="0">
                <a:solidFill>
                  <a:srgbClr val="C00000"/>
                </a:solidFill>
                <a:latin typeface="Courier New" pitchFamily="49" charset="0"/>
                <a:cs typeface="Angsana New" pitchFamily="18" charset="-34"/>
              </a:rPr>
              <a:t>,</a:t>
            </a:r>
            <a:r>
              <a:rPr lang="en-US" sz="4000" b="1" i="1" smtClean="0">
                <a:solidFill>
                  <a:srgbClr val="00B0F0"/>
                </a:solidFill>
                <a:latin typeface="Courier New" pitchFamily="49" charset="0"/>
                <a:cs typeface="Angsana New" pitchFamily="18" charset="-34"/>
              </a:rPr>
              <a:t>POS</a:t>
            </a:r>
            <a:r>
              <a:rPr lang="en-US" sz="4000" b="1" i="1" smtClean="0">
                <a:solidFill>
                  <a:srgbClr val="C00000"/>
                </a:solidFill>
                <a:latin typeface="Courier New" pitchFamily="49" charset="0"/>
                <a:cs typeface="Angsana New" pitchFamily="18" charset="-34"/>
              </a:rPr>
              <a:t>);</a:t>
            </a:r>
            <a:endParaRPr lang="th-TH" sz="4000" b="1" i="1">
              <a:solidFill>
                <a:srgbClr val="C00000"/>
              </a:solidFill>
              <a:latin typeface="Courier New" pitchFamily="49" charset="0"/>
              <a:cs typeface="Angsana New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58" y="2060848"/>
            <a:ext cx="6128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4000" b="1">
                <a:solidFill>
                  <a:srgbClr val="7030A0"/>
                </a:solidFill>
              </a:rPr>
              <a:t>CH</a:t>
            </a:r>
            <a:r>
              <a:rPr lang="th-TH" sz="4000" b="1">
                <a:solidFill>
                  <a:srgbClr val="7030A0"/>
                </a:solidFill>
              </a:rPr>
              <a:t>   ช่องที่ใช้ขับ</a:t>
            </a:r>
            <a:r>
              <a:rPr lang="en-US" sz="4000" b="1">
                <a:solidFill>
                  <a:srgbClr val="7030A0"/>
                </a:solidFill>
              </a:rPr>
              <a:t> </a:t>
            </a:r>
            <a:r>
              <a:rPr lang="en-US" sz="4000" b="1" smtClean="0">
                <a:solidFill>
                  <a:srgbClr val="7030A0"/>
                </a:solidFill>
              </a:rPr>
              <a:t>=</a:t>
            </a:r>
            <a:r>
              <a:rPr lang="th-TH" sz="4000" b="1" smtClean="0">
                <a:solidFill>
                  <a:srgbClr val="7030A0"/>
                </a:solidFill>
              </a:rPr>
              <a:t> 1</a:t>
            </a:r>
            <a:r>
              <a:rPr lang="en-US" sz="4000" b="1" smtClean="0">
                <a:solidFill>
                  <a:srgbClr val="7030A0"/>
                </a:solidFill>
              </a:rPr>
              <a:t> </a:t>
            </a:r>
            <a:r>
              <a:rPr lang="th-TH" sz="4000" b="1" smtClean="0">
                <a:solidFill>
                  <a:srgbClr val="7030A0"/>
                </a:solidFill>
              </a:rPr>
              <a:t>ถึง 8</a:t>
            </a:r>
            <a:endParaRPr lang="th-TH" sz="4000" b="1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5658" y="2852936"/>
            <a:ext cx="8216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4000" b="1">
                <a:solidFill>
                  <a:srgbClr val="7030A0"/>
                </a:solidFill>
              </a:rPr>
              <a:t>POS</a:t>
            </a:r>
            <a:r>
              <a:rPr lang="th-TH" sz="4000" b="1">
                <a:solidFill>
                  <a:srgbClr val="7030A0"/>
                </a:solidFill>
              </a:rPr>
              <a:t>  ตำแหน่งองศาเซอร์โว</a:t>
            </a:r>
            <a:r>
              <a:rPr lang="en-US" sz="4000" b="1">
                <a:solidFill>
                  <a:srgbClr val="7030A0"/>
                </a:solidFill>
              </a:rPr>
              <a:t> = 0-180 ,-1</a:t>
            </a:r>
            <a:endParaRPr lang="th-TH" sz="4000" b="1">
              <a:solidFill>
                <a:srgbClr val="7030A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31640" y="3524292"/>
            <a:ext cx="6912768" cy="13655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000" b="1">
                <a:solidFill>
                  <a:srgbClr val="00B0F0"/>
                </a:solidFill>
              </a:rPr>
              <a:t>ค่า -1 หมายถึงหยุดจ่ายสัญญาณให้เซอร์โว</a:t>
            </a:r>
          </a:p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000" b="1">
                <a:solidFill>
                  <a:srgbClr val="00B0F0"/>
                </a:solidFill>
              </a:rPr>
              <a:t>เซอร์โวจะไม่ล็อกแกน</a:t>
            </a:r>
          </a:p>
        </p:txBody>
      </p:sp>
    </p:spTree>
    <p:extLst>
      <p:ext uri="{BB962C8B-B14F-4D97-AF65-F5344CB8AC3E}">
        <p14:creationId xmlns:p14="http://schemas.microsoft.com/office/powerpoint/2010/main" val="6464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6" y="0"/>
            <a:ext cx="5961087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โปรแกรม</a:t>
            </a:r>
            <a:r>
              <a:rPr lang="th-TH" sz="4400" b="1" smtClean="0">
                <a:solidFill>
                  <a:prstClr val="white"/>
                </a:solidFill>
              </a:rPr>
              <a:t>ทดสอบ </a:t>
            </a:r>
            <a:r>
              <a:rPr lang="en-US" sz="4400" b="1" smtClean="0">
                <a:solidFill>
                  <a:prstClr val="white"/>
                </a:solidFill>
              </a:rPr>
              <a:t>SERVO1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504" y="1124744"/>
            <a:ext cx="4320480" cy="3785652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 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glcdClear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knob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180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servo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C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"%d   "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08" y="3284984"/>
            <a:ext cx="2974608" cy="357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84" y="1"/>
            <a:ext cx="2564016" cy="386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305" r="25046" b="32021"/>
          <a:stretch/>
        </p:blipFill>
        <p:spPr>
          <a:xfrm rot="10800000">
            <a:off x="5220072" y="1213656"/>
            <a:ext cx="1921841" cy="1353828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7861992" y="2204864"/>
            <a:ext cx="670448" cy="5040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Straight Arrow Connector 9"/>
          <p:cNvCxnSpPr>
            <a:stCxn id="2" idx="1"/>
          </p:cNvCxnSpPr>
          <p:nvPr/>
        </p:nvCxnSpPr>
        <p:spPr>
          <a:xfrm flipH="1" flipV="1">
            <a:off x="7246516" y="2060848"/>
            <a:ext cx="615476" cy="39604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1" t="47750" r="24903" b="37055"/>
          <a:stretch/>
        </p:blipFill>
        <p:spPr>
          <a:xfrm rot="10800000">
            <a:off x="7246516" y="4581128"/>
            <a:ext cx="1803485" cy="1114821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652120" y="5013176"/>
            <a:ext cx="777540" cy="5040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429660" y="5138539"/>
            <a:ext cx="712253" cy="19802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0" y="5412822"/>
            <a:ext cx="333136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th-TH" sz="4400" b="1" smtClean="0">
                <a:solidFill>
                  <a:srgbClr val="C00000"/>
                </a:solidFill>
                <a:latin typeface="FreesiaUPC" pitchFamily="34" charset="-34"/>
              </a:rPr>
              <a:t>หมุน </a:t>
            </a:r>
            <a:r>
              <a:rPr lang="en-US" sz="4400" b="1" smtClean="0">
                <a:solidFill>
                  <a:srgbClr val="C00000"/>
                </a:solidFill>
                <a:latin typeface="FreesiaUPC" pitchFamily="34" charset="-34"/>
              </a:rPr>
              <a:t>knob </a:t>
            </a:r>
            <a:r>
              <a:rPr lang="th-TH" sz="4400" b="1" smtClean="0">
                <a:solidFill>
                  <a:srgbClr val="C00000"/>
                </a:solidFill>
                <a:latin typeface="FreesiaUPC" pitchFamily="34" charset="-34"/>
              </a:rPr>
              <a:t>ทดสอบ</a:t>
            </a:r>
            <a:endParaRPr lang="th-TH" sz="4400" b="1">
              <a:solidFill>
                <a:srgbClr val="C00000"/>
              </a:solidFill>
              <a:latin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2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0936" y="980728"/>
            <a:ext cx="4320480" cy="3847207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 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glcdClear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knob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180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servo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C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"%d  </a:t>
            </a:r>
            <a:r>
              <a:rPr lang="en-US" sz="2400" smtClean="0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20936" y="0"/>
            <a:ext cx="5961087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โปรแกรม</a:t>
            </a:r>
            <a:r>
              <a:rPr lang="th-TH" sz="4400" b="1" smtClean="0">
                <a:solidFill>
                  <a:prstClr val="white"/>
                </a:solidFill>
              </a:rPr>
              <a:t>ทดสอบ </a:t>
            </a:r>
            <a:r>
              <a:rPr lang="en-US" sz="4400" b="1" smtClean="0">
                <a:solidFill>
                  <a:prstClr val="white"/>
                </a:solidFill>
              </a:rPr>
              <a:t>SERVO1</a:t>
            </a:r>
            <a:endParaRPr lang="th-TH" sz="4400" b="1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13" y="3140968"/>
            <a:ext cx="3731609" cy="3717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52" y="0"/>
            <a:ext cx="3124886" cy="3277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0" t="50000" r="19463" b="25000"/>
          <a:stretch/>
        </p:blipFill>
        <p:spPr>
          <a:xfrm rot="10800000">
            <a:off x="6838919" y="3933056"/>
            <a:ext cx="2059065" cy="15817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C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6" t="50000" r="25000" b="31809"/>
          <a:stretch/>
        </p:blipFill>
        <p:spPr>
          <a:xfrm rot="10800000">
            <a:off x="5148064" y="1412776"/>
            <a:ext cx="1888088" cy="1300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C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5412822"/>
            <a:ext cx="333136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th-TH" sz="4400" b="1" smtClean="0">
                <a:solidFill>
                  <a:srgbClr val="C00000"/>
                </a:solidFill>
                <a:latin typeface="FreesiaUPC" pitchFamily="34" charset="-34"/>
              </a:rPr>
              <a:t>หมุน </a:t>
            </a:r>
            <a:r>
              <a:rPr lang="en-US" sz="4400" b="1" smtClean="0">
                <a:solidFill>
                  <a:srgbClr val="C00000"/>
                </a:solidFill>
                <a:latin typeface="FreesiaUPC" pitchFamily="34" charset="-34"/>
              </a:rPr>
              <a:t>knob </a:t>
            </a:r>
            <a:r>
              <a:rPr lang="th-TH" sz="4400" b="1" smtClean="0">
                <a:solidFill>
                  <a:srgbClr val="C00000"/>
                </a:solidFill>
                <a:latin typeface="FreesiaUPC" pitchFamily="34" charset="-34"/>
              </a:rPr>
              <a:t>ทดสอบ</a:t>
            </a:r>
            <a:endParaRPr lang="th-TH" sz="4400" b="1">
              <a:solidFill>
                <a:srgbClr val="C00000"/>
              </a:solidFill>
              <a:latin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77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4160888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สร้างฟังก์ชั่น </a:t>
            </a:r>
            <a:r>
              <a:rPr lang="en-US" sz="4400" b="1" smtClean="0">
                <a:solidFill>
                  <a:prstClr val="white"/>
                </a:solidFill>
              </a:rPr>
              <a:t>sHome()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50325" y="284570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เพื่อให้เซอร์โวอยู่ในตำแหน่ง </a:t>
            </a:r>
            <a:r>
              <a:rPr lang="en-US" sz="3600" b="1">
                <a:solidFill>
                  <a:srgbClr val="7030A0"/>
                </a:solidFill>
              </a:rPr>
              <a:t>home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01" y="1268760"/>
            <a:ext cx="4488522" cy="47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4304903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>
                <a:solidFill>
                  <a:prstClr val="white"/>
                </a:solidFill>
              </a:rPr>
              <a:t>อัลตร้าโซนิค </a:t>
            </a:r>
            <a:r>
              <a:rPr lang="en-US" sz="4400" b="1">
                <a:solidFill>
                  <a:prstClr val="white"/>
                </a:solidFill>
              </a:rPr>
              <a:t>HC-SR04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4" name="Picture 2" descr="http://www.instructables.com/files/deriv/F90/JYNW/H7UR7RCS/F90JYNWH7UR7RCS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20"/>
            <a:ext cx="5044493" cy="38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707904" y="4067666"/>
            <a:ext cx="130926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724129" y="4509121"/>
            <a:ext cx="792087" cy="6657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16845" y="4365104"/>
            <a:ext cx="216024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58272" y="4280187"/>
            <a:ext cx="765059" cy="80499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516216" y="4746212"/>
            <a:ext cx="160797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GND (-)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547664" y="3709563"/>
            <a:ext cx="2304256" cy="857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ไฟเลี้ยง 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(+)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017173" y="5369784"/>
            <a:ext cx="1800200" cy="148821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Echo(25)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843808" y="4941168"/>
            <a:ext cx="2173365" cy="165618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Trigger(24)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10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89" y="2449065"/>
            <a:ext cx="4608512" cy="3550895"/>
          </a:xfrm>
          <a:prstGeom prst="roundRect">
            <a:avLst>
              <a:gd name="adj" fmla="val 59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0936" y="0"/>
            <a:ext cx="6321127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ฟังก์ชั่นอ่านค่าจาก </a:t>
            </a:r>
            <a:r>
              <a:rPr lang="en-US" sz="4400" b="1" smtClean="0">
                <a:solidFill>
                  <a:prstClr val="white"/>
                </a:solidFill>
              </a:rPr>
              <a:t>HC-SR04</a:t>
            </a:r>
            <a:endParaRPr lang="en-US" sz="4400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87" y="1052736"/>
            <a:ext cx="3403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>
                <a:latin typeface="Courier New" pitchFamily="49" charset="0"/>
                <a:cs typeface="Courier New" pitchFamily="49" charset="0"/>
              </a:rPr>
              <a:t>sonar();</a:t>
            </a:r>
            <a:endParaRPr lang="th-TH" sz="3600" b="1">
              <a:latin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97987" y="1556792"/>
            <a:ext cx="756084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000" b="1" smtClean="0">
                <a:solidFill>
                  <a:srgbClr val="00B0F0"/>
                </a:solidFill>
                <a:cs typeface="Cordia New" pitchFamily="34" charset="-34"/>
              </a:rPr>
              <a:t>คืนค่าระยะทางเป็น</a:t>
            </a:r>
            <a:r>
              <a:rPr lang="th-TH" sz="4000" b="1" smtClean="0">
                <a:solidFill>
                  <a:srgbClr val="7030A0"/>
                </a:solidFill>
                <a:cs typeface="Cordia New" pitchFamily="34" charset="-34"/>
              </a:rPr>
              <a:t>เซนติเมตร</a:t>
            </a:r>
            <a:endParaRPr lang="th-TH" sz="4000" b="1">
              <a:solidFill>
                <a:srgbClr val="7030A0"/>
              </a:solidFill>
              <a:cs typeface="Cordia New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987" y="2125900"/>
            <a:ext cx="4741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>
                <a:latin typeface="Courier New" pitchFamily="49" charset="0"/>
                <a:cs typeface="Courier New" pitchFamily="49" charset="0"/>
              </a:rPr>
              <a:t>__sonarTime();</a:t>
            </a:r>
            <a:endParaRPr lang="th-TH" sz="3600" b="1">
              <a:latin typeface="Courier New" pitchFamily="49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97987" y="2802616"/>
            <a:ext cx="756084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000" b="1" smtClean="0">
                <a:solidFill>
                  <a:srgbClr val="00B0F0"/>
                </a:solidFill>
                <a:cs typeface="Cordia New" pitchFamily="34" charset="-34"/>
              </a:rPr>
              <a:t>คืนค่าระยะทางเป็นค่าดิบ</a:t>
            </a:r>
            <a:endParaRPr lang="th-TH" sz="4000" b="1">
              <a:solidFill>
                <a:srgbClr val="00B0F0"/>
              </a:solidFill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0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6177112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0" hangingPunct="0">
              <a:defRPr/>
            </a:pPr>
            <a:r>
              <a:rPr lang="th-TH" sz="4400" b="1">
                <a:solidFill>
                  <a:prstClr val="white"/>
                </a:solidFill>
                <a:latin typeface="FreesiaUPC" pitchFamily="34" charset="-34"/>
              </a:rPr>
              <a:t>ตัวอย่างการใช้งานฟังก์ชั่น </a:t>
            </a:r>
            <a:r>
              <a:rPr lang="en-US" sz="4400" b="1">
                <a:solidFill>
                  <a:prstClr val="white"/>
                </a:solidFill>
                <a:latin typeface="FreesiaUPC" pitchFamily="34" charset="-34"/>
              </a:rPr>
              <a:t>Sonar</a:t>
            </a:r>
            <a:endParaRPr lang="th-TH" sz="4400" b="1">
              <a:solidFill>
                <a:prstClr val="white"/>
              </a:solidFill>
              <a:latin typeface="FreesiaUPC" pitchFamily="34" charset="-34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504" y="980728"/>
            <a:ext cx="6048672" cy="31085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glcdClear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>
                <a:solidFill>
                  <a:srgbClr val="008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"%d  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sonar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());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8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888">
            <a:off x="5096107" y="3915890"/>
            <a:ext cx="3810000" cy="225742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3528" y="4941168"/>
            <a:ext cx="4693645" cy="7200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แสดงค่าเป็นเซนติเมตร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001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6" y="0"/>
            <a:ext cx="6177111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0" hangingPunct="0">
              <a:defRPr/>
            </a:pPr>
            <a:r>
              <a:rPr lang="th-TH" sz="4400" b="1">
                <a:solidFill>
                  <a:prstClr val="white"/>
                </a:solidFill>
                <a:latin typeface="FreesiaUPC" pitchFamily="34" charset="-34"/>
              </a:rPr>
              <a:t>ตัวอย่างการใช้งานฟังก์ชั่น </a:t>
            </a:r>
            <a:r>
              <a:rPr lang="en-US" sz="4400" b="1">
                <a:solidFill>
                  <a:prstClr val="white"/>
                </a:solidFill>
                <a:latin typeface="FreesiaUPC" pitchFamily="34" charset="-34"/>
              </a:rPr>
              <a:t>Sonar</a:t>
            </a:r>
            <a:endParaRPr lang="th-TH" sz="4400" b="1">
              <a:solidFill>
                <a:prstClr val="white"/>
              </a:solidFill>
              <a:latin typeface="FreesiaUPC" pitchFamily="34" charset="-34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052736"/>
            <a:ext cx="5220072" cy="53860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 </a:t>
            </a: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glcdClear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sonar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8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BK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AO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sw_OK_press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FD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sonar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()&gt;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8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BK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AO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52" y="1556792"/>
            <a:ext cx="4476448" cy="3728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95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364088" cy="826368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th-TH" sz="4400" b="1" smtClean="0">
                <a:solidFill>
                  <a:schemeClr val="bg1"/>
                </a:solidFill>
              </a:rPr>
              <a:t>ติดตั้งโปรแกรม </a:t>
            </a:r>
            <a:r>
              <a:rPr lang="en-US" sz="4400" b="1" smtClean="0">
                <a:solidFill>
                  <a:schemeClr val="bg1"/>
                </a:solidFill>
              </a:rPr>
              <a:t>Arduino 1.07</a:t>
            </a:r>
            <a:r>
              <a:rPr lang="th-TH" sz="4400" b="1" smtClean="0">
                <a:solidFill>
                  <a:schemeClr val="bg1"/>
                </a:solidFill>
              </a:rPr>
              <a:t> </a:t>
            </a:r>
            <a:endParaRPr lang="th-TH" sz="4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106218" cy="36573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51520" y="5301208"/>
            <a:ext cx="5832648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b="1">
                <a:solidFill>
                  <a:prstClr val="black"/>
                </a:solidFill>
              </a:rPr>
              <a:t>1. เปิดโปรแกรมในแผ่น </a:t>
            </a:r>
            <a:r>
              <a:rPr lang="en-US" b="1">
                <a:solidFill>
                  <a:prstClr val="black"/>
                </a:solidFill>
              </a:rPr>
              <a:t>CDROM </a:t>
            </a:r>
          </a:p>
          <a:p>
            <a:pPr>
              <a:defRPr/>
            </a:pPr>
            <a:r>
              <a:rPr lang="th-TH" b="1">
                <a:solidFill>
                  <a:prstClr val="black"/>
                </a:solidFill>
              </a:rPr>
              <a:t>2. ดับเบิ้ลคลิกไฟล์ </a:t>
            </a:r>
            <a:r>
              <a:rPr lang="en-US" b="1">
                <a:solidFill>
                  <a:prstClr val="black"/>
                </a:solidFill>
              </a:rPr>
              <a:t>Arduino 1.07_TPA150313</a:t>
            </a:r>
          </a:p>
          <a:p>
            <a:pPr>
              <a:defRPr/>
            </a:pPr>
            <a:r>
              <a:rPr lang="th-TH" b="1">
                <a:solidFill>
                  <a:prstClr val="black"/>
                </a:solidFill>
              </a:rPr>
              <a:t>3. ทำตามขั้นตอนติดตั้งโปรแกรม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7564">
            <a:off x="3393153" y="3377130"/>
            <a:ext cx="87788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243269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prstClr val="white"/>
                </a:solidFill>
              </a:rPr>
              <a:t>Encoder</a:t>
            </a:r>
            <a:endParaRPr lang="th-TH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4" name="Picture 2" descr="http://www-personal.umich.edu/~btrease/chaockey/printer_cl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7355872" cy="54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915816" y="188640"/>
            <a:ext cx="4693645" cy="7200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เครื่องพิมพ์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 Inkjet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86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0"/>
            <a:ext cx="2432696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prstClr val="white"/>
                </a:solidFill>
              </a:rPr>
              <a:t>Encoder</a:t>
            </a:r>
            <a:endParaRPr lang="th-TH" b="1">
              <a:solidFill>
                <a:prstClr val="white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915816" y="188640"/>
            <a:ext cx="4693645" cy="7200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>
              <a:spcBef>
                <a:spcPts val="600"/>
              </a:spcBef>
              <a:buClr>
                <a:srgbClr val="726056"/>
              </a:buClr>
              <a:buSzPct val="85000"/>
              <a:buFont typeface="Wingdings 2" pitchFamily="18" charset="2"/>
              <a:buNone/>
            </a:pPr>
            <a:r>
              <a:rPr lang="th-TH" sz="4400" b="1" smtClean="0">
                <a:solidFill>
                  <a:srgbClr val="00B0F0"/>
                </a:solidFill>
                <a:cs typeface="Cordia New" pitchFamily="34" charset="-34"/>
              </a:rPr>
              <a:t>เครื่องพิมพ์</a:t>
            </a:r>
            <a:r>
              <a:rPr lang="en-US" sz="4400" b="1" smtClean="0">
                <a:solidFill>
                  <a:srgbClr val="00B0F0"/>
                </a:solidFill>
                <a:cs typeface="Cordia New" pitchFamily="34" charset="-34"/>
              </a:rPr>
              <a:t> Inkjet</a:t>
            </a:r>
            <a:endParaRPr lang="th-TH" sz="4400" b="1">
              <a:solidFill>
                <a:srgbClr val="00B0F0"/>
              </a:solidFill>
              <a:cs typeface="Cordia New" pitchFamily="34" charset="-34"/>
            </a:endParaRPr>
          </a:p>
        </p:txBody>
      </p:sp>
      <p:pic>
        <p:nvPicPr>
          <p:cNvPr id="8" name="Picture 2" descr="http://3.bp.blogspot.com/_bewke7Onvzk/THf_TOLPVsI/AAAAAAAAAGg/L0KRUfpG_Fw/s1600/CIMG32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60598"/>
            <a:ext cx="7570588" cy="56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6" y="0"/>
            <a:ext cx="6177111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0" hangingPunct="0">
              <a:defRPr/>
            </a:pPr>
            <a:r>
              <a:rPr lang="en-US" sz="4400" b="1">
                <a:solidFill>
                  <a:prstClr val="white"/>
                </a:solidFill>
                <a:latin typeface="FreesiaUPC" pitchFamily="34" charset="-34"/>
              </a:rPr>
              <a:t>Encoder </a:t>
            </a:r>
            <a:r>
              <a:rPr lang="th-TH" sz="4400" b="1">
                <a:solidFill>
                  <a:prstClr val="white"/>
                </a:solidFill>
                <a:latin typeface="FreesiaUPC" pitchFamily="34" charset="-34"/>
              </a:rPr>
              <a:t>อย่างง่ายจาก </a:t>
            </a:r>
            <a:r>
              <a:rPr lang="en-US" sz="4400" b="1">
                <a:solidFill>
                  <a:prstClr val="white"/>
                </a:solidFill>
                <a:latin typeface="FreesiaUPC" pitchFamily="34" charset="-34"/>
              </a:rPr>
              <a:t>ZX-03Q</a:t>
            </a:r>
            <a:endParaRPr lang="th-TH" sz="4400" b="1">
              <a:solidFill>
                <a:prstClr val="white"/>
              </a:solidFill>
              <a:latin typeface="FreesiaUPC" pitchFamily="34" charset="-34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9" t="23080" b="2159"/>
          <a:stretch/>
        </p:blipFill>
        <p:spPr>
          <a:xfrm>
            <a:off x="5652120" y="1076106"/>
            <a:ext cx="3233984" cy="2848396"/>
          </a:xfrm>
          <a:prstGeom prst="rect">
            <a:avLst/>
          </a:prstGeom>
          <a:ln w="1270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2"/>
            <a:ext cx="481765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0935" y="-11013"/>
            <a:ext cx="5024983" cy="90872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0" hangingPunct="0">
              <a:defRPr/>
            </a:pPr>
            <a:r>
              <a:rPr lang="th-TH" sz="4400" b="1">
                <a:solidFill>
                  <a:prstClr val="white"/>
                </a:solidFill>
                <a:latin typeface="FreesiaUPC" pitchFamily="34" charset="-34"/>
              </a:rPr>
              <a:t>แนวคิดการเขียนโปรแกรม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3505207" cy="27767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928635" y="2276872"/>
            <a:ext cx="180020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753000" y="1910210"/>
            <a:ext cx="45678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h-TH" sz="3600" b="1" smtClean="0">
                <a:latin typeface="FreesiaUPC" pitchFamily="34" charset="-34"/>
              </a:rPr>
              <a:t>อ่านเป็นขาว 1 ครั้ง ดำ 1 ครั้ง</a:t>
            </a:r>
            <a:endParaRPr lang="th-TH" sz="3600" b="1">
              <a:latin typeface="FreesiaUPC" pitchFamily="34" charset="-34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753000" y="2604822"/>
            <a:ext cx="45678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h-TH" sz="3600" b="1" smtClean="0">
                <a:latin typeface="FreesiaUPC" pitchFamily="34" charset="-34"/>
              </a:rPr>
              <a:t>นับเป็น 1 ค่า</a:t>
            </a:r>
            <a:endParaRPr lang="th-TH" sz="3600" b="1">
              <a:latin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72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860032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เจอเส้นตัดเลี้ยวขวา</a:t>
            </a:r>
            <a:endParaRPr lang="th-TH" sz="4400" b="1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308304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>
            <a:off x="3059832" y="1000084"/>
            <a:ext cx="0" cy="585791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1763688" y="1700808"/>
            <a:ext cx="6408712" cy="0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1" name="Straight Connector 10"/>
          <p:cNvCxnSpPr/>
          <p:nvPr/>
        </p:nvCxnSpPr>
        <p:spPr>
          <a:xfrm>
            <a:off x="1763688" y="6021288"/>
            <a:ext cx="6408712" cy="0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53752" y="4544508"/>
            <a:ext cx="7254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7240" y="5067728"/>
            <a:ext cx="9126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th-TH" dirty="0"/>
          </a:p>
        </p:txBody>
      </p:sp>
      <p:grpSp>
        <p:nvGrpSpPr>
          <p:cNvPr id="10" name="กลุ่ม 9"/>
          <p:cNvGrpSpPr/>
          <p:nvPr/>
        </p:nvGrpSpPr>
        <p:grpSpPr>
          <a:xfrm rot="2395518">
            <a:off x="2048543" y="1295728"/>
            <a:ext cx="2532077" cy="2109610"/>
            <a:chOff x="1607875" y="1891714"/>
            <a:chExt cx="2532077" cy="2109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875" y="1891714"/>
              <a:ext cx="2160240" cy="2109610"/>
            </a:xfrm>
            <a:prstGeom prst="rect">
              <a:avLst/>
            </a:prstGeom>
          </p:spPr>
        </p:pic>
        <p:grpSp>
          <p:nvGrpSpPr>
            <p:cNvPr id="9" name="กลุ่ม 8"/>
            <p:cNvGrpSpPr/>
            <p:nvPr/>
          </p:nvGrpSpPr>
          <p:grpSpPr>
            <a:xfrm>
              <a:off x="1999904" y="2224029"/>
              <a:ext cx="2140048" cy="523220"/>
              <a:chOff x="1999904" y="2224029"/>
              <a:chExt cx="2140048" cy="523220"/>
            </a:xfrm>
          </p:grpSpPr>
          <p:sp>
            <p:nvSpPr>
              <p:cNvPr id="13" name="กล่องข้อความ 12"/>
              <p:cNvSpPr txBox="1"/>
              <p:nvPr/>
            </p:nvSpPr>
            <p:spPr>
              <a:xfrm>
                <a:off x="1999904" y="2224029"/>
                <a:ext cx="9653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L:A5</a:t>
                </a:r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กล่องข้อความ 13"/>
              <p:cNvSpPr txBox="1"/>
              <p:nvPr/>
            </p:nvSpPr>
            <p:spPr>
              <a:xfrm>
                <a:off x="3248980" y="2224029"/>
                <a:ext cx="8909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 :A4</a:t>
                </a:r>
                <a:endParaRPr lang="th-TH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" name="สี่เหลี่ยมผืนผ้า 14"/>
          <p:cNvSpPr/>
          <p:nvPr/>
        </p:nvSpPr>
        <p:spPr>
          <a:xfrm>
            <a:off x="0" y="3852558"/>
            <a:ext cx="5310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60" y="106085"/>
            <a:ext cx="874846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dirty="0" smtClean="0">
                <a:solidFill>
                  <a:prstClr val="white"/>
                </a:solidFill>
              </a:rPr>
              <a:t>โปรแกรมทดสอบ เลี้ยวขวา</a:t>
            </a:r>
            <a:r>
              <a:rPr lang="th-TH" sz="4400" b="1" dirty="0" err="1" smtClean="0">
                <a:solidFill>
                  <a:prstClr val="white"/>
                </a:solidFill>
              </a:rPr>
              <a:t>แบบชัวๆ</a:t>
            </a:r>
            <a:r>
              <a:rPr lang="th-TH" sz="4400" b="1" dirty="0" smtClean="0">
                <a:solidFill>
                  <a:prstClr val="white"/>
                </a:solidFill>
              </a:rPr>
              <a:t> โดยครู</a:t>
            </a:r>
            <a:r>
              <a:rPr lang="th-TH" sz="4400" b="1" dirty="0" err="1" smtClean="0">
                <a:solidFill>
                  <a:prstClr val="white"/>
                </a:solidFill>
              </a:rPr>
              <a:t>แบงค์</a:t>
            </a:r>
            <a:endParaRPr lang="th-TH" sz="44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52736"/>
            <a:ext cx="8941692" cy="5927777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FD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while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);}//</a:t>
            </a:r>
            <a:r>
              <a:rPr lang="th-TH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เซนเซอร์ขวาเช็ค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)&lt;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);}//</a:t>
            </a:r>
            <a:r>
              <a:rPr lang="th-TH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เซนเซอร์ขวาเช็ค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r>
              <a:rPr lang="th-TH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56792"/>
            <a:ext cx="2088232" cy="2039289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5868144" y="129518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588224" y="129518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60" y="106085"/>
            <a:ext cx="8748464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dirty="0" smtClean="0">
                <a:solidFill>
                  <a:prstClr val="white"/>
                </a:solidFill>
              </a:rPr>
              <a:t>โปรแกรมทดสอบ เลี้ยวขวา</a:t>
            </a:r>
            <a:r>
              <a:rPr lang="th-TH" sz="4400" b="1" dirty="0" err="1" smtClean="0">
                <a:solidFill>
                  <a:prstClr val="white"/>
                </a:solidFill>
              </a:rPr>
              <a:t>แบบชัวๆ</a:t>
            </a:r>
            <a:r>
              <a:rPr lang="th-TH" sz="4400" b="1" dirty="0" smtClean="0">
                <a:solidFill>
                  <a:prstClr val="white"/>
                </a:solidFill>
              </a:rPr>
              <a:t> โดยครู</a:t>
            </a:r>
            <a:r>
              <a:rPr lang="th-TH" sz="4400" b="1" dirty="0" err="1" smtClean="0">
                <a:solidFill>
                  <a:prstClr val="white"/>
                </a:solidFill>
              </a:rPr>
              <a:t>แบงค์</a:t>
            </a:r>
            <a:endParaRPr lang="th-TH" sz="44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52736"/>
            <a:ext cx="8941692" cy="5927777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  	 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FD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while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)&gt;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);}//</a:t>
            </a:r>
            <a:r>
              <a:rPr lang="th-TH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เซนเซอร์ขวาเช็ค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analog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)&lt;</a:t>
            </a:r>
            <a:r>
              <a:rPr lang="en-US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60</a:t>
            </a:r>
            <a:r>
              <a:rPr lang="en-US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);}//</a:t>
            </a:r>
            <a:r>
              <a:rPr lang="th-TH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เซนเซอร์ขวาเช็ค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r>
              <a:rPr lang="th-TH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13184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โปรแกรมทดสอบ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77" y="0"/>
            <a:ext cx="5616624" cy="4893647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400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RefL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510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RefR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505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setup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4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loop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if(in(30)==0)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FD(0);delay(200);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BK(30);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delay(200);</a:t>
            </a:r>
          </a:p>
          <a:p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SL(60);delay(1000);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}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</a:t>
            </a:r>
            <a:r>
              <a:rPr lang="th-TH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r>
              <a:rPr lang="th-TH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 FD(40);</a:t>
            </a:r>
          </a:p>
          <a:p>
            <a:r>
              <a:rPr lang="th-TH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ตัวเชื่อมต่อหักมุม 18"/>
          <p:cNvCxnSpPr/>
          <p:nvPr/>
        </p:nvCxnSpPr>
        <p:spPr>
          <a:xfrm rot="5400000" flipH="1" flipV="1">
            <a:off x="2443774" y="2251594"/>
            <a:ext cx="3456384" cy="2930875"/>
          </a:xfrm>
          <a:prstGeom prst="bentConnector3">
            <a:avLst/>
          </a:prstGeom>
          <a:ln w="984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0" y="23819"/>
            <a:ext cx="5648544" cy="148478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dirty="0" smtClean="0">
                <a:solidFill>
                  <a:prstClr val="white"/>
                </a:solidFill>
              </a:rPr>
              <a:t>ชนกำแพง 1 เลี้ยวขวา </a:t>
            </a:r>
          </a:p>
          <a:p>
            <a:r>
              <a:rPr lang="th-TH" sz="4400" b="1" dirty="0" smtClean="0">
                <a:solidFill>
                  <a:prstClr val="white"/>
                </a:solidFill>
              </a:rPr>
              <a:t>ชนกำแพง2 เลี้ยวซ้าย</a:t>
            </a:r>
            <a:endParaRPr lang="th-TH" sz="4400" b="1" dirty="0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63688" y="2636912"/>
            <a:ext cx="2664296" cy="0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43" y="4522523"/>
            <a:ext cx="1339050" cy="1307666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98</a:t>
            </a:fld>
            <a:endParaRPr lang="en-US"/>
          </a:p>
        </p:txBody>
      </p:sp>
      <p:cxnSp>
        <p:nvCxnSpPr>
          <p:cNvPr id="15" name="Straight Connector 4"/>
          <p:cNvCxnSpPr/>
          <p:nvPr/>
        </p:nvCxnSpPr>
        <p:spPr>
          <a:xfrm>
            <a:off x="6228184" y="1124744"/>
            <a:ext cx="0" cy="3384376"/>
          </a:xfrm>
          <a:prstGeom prst="line">
            <a:avLst/>
          </a:prstGeom>
          <a:noFill/>
          <a:ln w="142875" cap="flat" cmpd="sng" algn="ctr">
            <a:solidFill>
              <a:sysClr val="windowText" lastClr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8699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131840" cy="76525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400" b="1" smtClean="0">
                <a:solidFill>
                  <a:prstClr val="white"/>
                </a:solidFill>
              </a:rPr>
              <a:t>โปรแกรมทดสอบ</a:t>
            </a:r>
            <a:endParaRPr lang="th-TH" sz="4400" b="1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765253"/>
            <a:ext cx="4283968" cy="5693866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&lt;ATX2.h&gt;</a:t>
            </a:r>
          </a:p>
          <a:p>
            <a:r>
              <a:rPr lang="en-US" sz="2000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  <a:r>
              <a:rPr lang="en-US" sz="20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OK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();L90();R90();</a:t>
            </a:r>
          </a:p>
          <a:p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AO();}</a:t>
            </a:r>
            <a:endParaRPr lang="en-US" sz="2000" b="1" dirty="0" smtClean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(){}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L90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</a:p>
          <a:p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While(1){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if(in(30)==0)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FD(0);delay(200);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BK(30);delay(200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SL(60);delay(1000);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break;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}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 FD(40);</a:t>
            </a:r>
          </a:p>
          <a:p>
            <a:r>
              <a:rPr lang="th-TH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  <a:p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68233" y="6492875"/>
            <a:ext cx="7620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Rectangle 4"/>
          <p:cNvSpPr/>
          <p:nvPr/>
        </p:nvSpPr>
        <p:spPr>
          <a:xfrm>
            <a:off x="4288574" y="742640"/>
            <a:ext cx="4747922" cy="4154984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R90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(){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While(1){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if(in(30)==0)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FD(0);delay(200);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BK(30);delay(200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SR(60);delay(1000);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dirty="0" smtClean="0">
                <a:solidFill>
                  <a:srgbClr val="FF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break;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}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th-TH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</a:t>
            </a:r>
            <a:r>
              <a:rPr lang="th-TH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}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 FD(40);</a:t>
            </a:r>
          </a:p>
          <a:p>
            <a:r>
              <a:rPr lang="th-TH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  <a:p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wallia">
      <a:majorFont>
        <a:latin typeface="Browallia New"/>
        <a:ea typeface=""/>
        <a:cs typeface="BrowalliaUPC"/>
      </a:majorFont>
      <a:minorFont>
        <a:latin typeface="Browallia New"/>
        <a:ea typeface=""/>
        <a:cs typeface="BrowalliaUP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rowallia">
      <a:majorFont>
        <a:latin typeface="Browallia New"/>
        <a:ea typeface=""/>
        <a:cs typeface="BrowalliaUPC"/>
      </a:majorFont>
      <a:minorFont>
        <a:latin typeface="Browallia New"/>
        <a:ea typeface=""/>
        <a:cs typeface="BrowalliaUPC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txDef>
      <a:spPr/>
      <a:bodyPr vert="horz" lIns="91440" tIns="45720" rIns="91440" bIns="45720" rtlCol="0" anchor="b" anchorCtr="0">
        <a:normAutofit fontScale="92500" lnSpcReduction="20000"/>
      </a:bodyPr>
      <a:lstStyle>
        <a:defPPr>
          <a:defRPr b="1" smtClean="0">
            <a:solidFill>
              <a:srgbClr val="00B0F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2207</Words>
  <Application>Microsoft Office PowerPoint</Application>
  <PresentationFormat>นำเสนอทางหน้าจอ (4:3)</PresentationFormat>
  <Paragraphs>842</Paragraphs>
  <Slides>108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108</vt:i4>
      </vt:variant>
    </vt:vector>
  </HeadingPairs>
  <TitlesOfParts>
    <vt:vector size="118" baseType="lpstr">
      <vt:lpstr>Angsana New</vt:lpstr>
      <vt:lpstr>Arial</vt:lpstr>
      <vt:lpstr>Browallia New</vt:lpstr>
      <vt:lpstr>BrowalliaUPC</vt:lpstr>
      <vt:lpstr>Cordia New</vt:lpstr>
      <vt:lpstr>Courier New</vt:lpstr>
      <vt:lpstr>FreesiaUPC</vt:lpstr>
      <vt:lpstr>Wingdings 2</vt:lpstr>
      <vt:lpstr>Office Theme</vt:lpstr>
      <vt:lpstr>Newsprint</vt:lpstr>
      <vt:lpstr>RT-BOT</vt:lpstr>
      <vt:lpstr>งานนำเสนอ PowerPoint</vt:lpstr>
      <vt:lpstr>หลักการของระบบควบคุม</vt:lpstr>
      <vt:lpstr>บอร์ด ATX2</vt:lpstr>
      <vt:lpstr>งานนำเสนอ PowerPoint</vt:lpstr>
      <vt:lpstr>งานนำเสนอ PowerPoint</vt:lpstr>
      <vt:lpstr>IPST-SE</vt:lpstr>
      <vt:lpstr>คอมไพเลอร์ Open Source</vt:lpstr>
      <vt:lpstr>ติดตั้งโปรแกรม Arduino 1.07 </vt:lpstr>
      <vt:lpstr>ขั้นตอนติดตั้งโปรแกรม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คำสั่งส่งค่าออกเอาต์พุตดิจิตอล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สวิตช์ OK</vt:lpstr>
      <vt:lpstr>สวิตช์ OK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RT-BOT</dc:title>
  <dc:creator>KRITSADAX64</dc:creator>
  <cp:lastModifiedBy>PUI2</cp:lastModifiedBy>
  <cp:revision>25</cp:revision>
  <dcterms:created xsi:type="dcterms:W3CDTF">2015-03-15T09:42:04Z</dcterms:created>
  <dcterms:modified xsi:type="dcterms:W3CDTF">2018-09-10T07:58:29Z</dcterms:modified>
</cp:coreProperties>
</file>